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6" r:id="rId1"/>
  </p:sldMasterIdLst>
  <p:notesMasterIdLst>
    <p:notesMasterId r:id="rId31"/>
  </p:notesMasterIdLst>
  <p:handoutMasterIdLst>
    <p:handoutMasterId r:id="rId32"/>
  </p:handoutMasterIdLst>
  <p:sldIdLst>
    <p:sldId id="256" r:id="rId2"/>
    <p:sldId id="257" r:id="rId3"/>
    <p:sldId id="258" r:id="rId4"/>
    <p:sldId id="266" r:id="rId5"/>
    <p:sldId id="267" r:id="rId6"/>
    <p:sldId id="270" r:id="rId7"/>
    <p:sldId id="269" r:id="rId8"/>
    <p:sldId id="268" r:id="rId9"/>
    <p:sldId id="272" r:id="rId10"/>
    <p:sldId id="273" r:id="rId11"/>
    <p:sldId id="271"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65" r:id="rId30"/>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94" autoAdjust="0"/>
    <p:restoredTop sz="61095" autoAdjust="0"/>
  </p:normalViewPr>
  <p:slideViewPr>
    <p:cSldViewPr>
      <p:cViewPr varScale="1">
        <p:scale>
          <a:sx n="149" d="100"/>
          <a:sy n="149" d="100"/>
        </p:scale>
        <p:origin x="3584" y="176"/>
      </p:cViewPr>
      <p:guideLst>
        <p:guide orient="horz" pos="1620"/>
        <p:guide pos="2880"/>
      </p:guideLst>
    </p:cSldViewPr>
  </p:slideViewPr>
  <p:outlineViewPr>
    <p:cViewPr>
      <p:scale>
        <a:sx n="33" d="100"/>
        <a:sy n="33" d="100"/>
      </p:scale>
      <p:origin x="0" y="0"/>
    </p:cViewPr>
  </p:outlineViewPr>
  <p:notesTextViewPr>
    <p:cViewPr>
      <p:scale>
        <a:sx n="170" d="100"/>
        <a:sy n="170" d="100"/>
      </p:scale>
      <p:origin x="0" y="0"/>
    </p:cViewPr>
  </p:notesTextViewPr>
  <p:notesViewPr>
    <p:cSldViewPr>
      <p:cViewPr varScale="1">
        <p:scale>
          <a:sx n="113" d="100"/>
          <a:sy n="113" d="100"/>
        </p:scale>
        <p:origin x="1200"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7AF7A9F-FC2F-B146-A32A-EBE0E307272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8195" name="Rectangle 3">
            <a:extLst>
              <a:ext uri="{FF2B5EF4-FFF2-40B4-BE49-F238E27FC236}">
                <a16:creationId xmlns:a16="http://schemas.microsoft.com/office/drawing/2014/main" id="{B96F31C1-A6ED-3D4C-8D02-D576EEA2EC2D}"/>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Osaka" charset="0"/>
              </a:defRPr>
            </a:lvl1pPr>
          </a:lstStyle>
          <a:p>
            <a:pPr>
              <a:defRPr/>
            </a:pPr>
            <a:endParaRPr lang="en-US" altLang="en-US"/>
          </a:p>
        </p:txBody>
      </p:sp>
      <p:sp>
        <p:nvSpPr>
          <p:cNvPr id="8196" name="Rectangle 4">
            <a:extLst>
              <a:ext uri="{FF2B5EF4-FFF2-40B4-BE49-F238E27FC236}">
                <a16:creationId xmlns:a16="http://schemas.microsoft.com/office/drawing/2014/main" id="{F8E7DA1A-5932-A442-9700-B9AFC7DFFC0F}"/>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8197" name="Rectangle 5">
            <a:extLst>
              <a:ext uri="{FF2B5EF4-FFF2-40B4-BE49-F238E27FC236}">
                <a16:creationId xmlns:a16="http://schemas.microsoft.com/office/drawing/2014/main" id="{07FF88B9-DD8D-B24A-944A-16B25274387B}"/>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atin typeface="Arial" charset="0"/>
                <a:ea typeface="Osaka" charset="0"/>
              </a:defRPr>
            </a:lvl1pPr>
          </a:lstStyle>
          <a:p>
            <a:pPr>
              <a:defRPr/>
            </a:pPr>
            <a:fld id="{478AAF35-C9B0-A241-B455-15ECBDFD931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5B7B0B0-BF5D-8147-93CC-202C96ABCBC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6147" name="Rectangle 3">
            <a:extLst>
              <a:ext uri="{FF2B5EF4-FFF2-40B4-BE49-F238E27FC236}">
                <a16:creationId xmlns:a16="http://schemas.microsoft.com/office/drawing/2014/main" id="{A988263B-68C1-4049-B026-5FCB717E4425}"/>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Osaka" charset="0"/>
              </a:defRPr>
            </a:lvl1pPr>
          </a:lstStyle>
          <a:p>
            <a:pPr>
              <a:defRPr/>
            </a:pPr>
            <a:endParaRPr lang="en-US" altLang="en-US"/>
          </a:p>
        </p:txBody>
      </p:sp>
      <p:sp>
        <p:nvSpPr>
          <p:cNvPr id="6148" name="Rectangle 4">
            <a:extLst>
              <a:ext uri="{FF2B5EF4-FFF2-40B4-BE49-F238E27FC236}">
                <a16:creationId xmlns:a16="http://schemas.microsoft.com/office/drawing/2014/main" id="{AF433A89-F651-0E41-B73D-2CE2F3B14C0D}"/>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149" name="Rectangle 5">
            <a:extLst>
              <a:ext uri="{FF2B5EF4-FFF2-40B4-BE49-F238E27FC236}">
                <a16:creationId xmlns:a16="http://schemas.microsoft.com/office/drawing/2014/main" id="{B7C974E4-68F6-704B-933A-9FBFF58E9EA0}"/>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6150" name="Rectangle 6">
            <a:extLst>
              <a:ext uri="{FF2B5EF4-FFF2-40B4-BE49-F238E27FC236}">
                <a16:creationId xmlns:a16="http://schemas.microsoft.com/office/drawing/2014/main" id="{ECA365EE-157A-234B-9EA7-B4B32FDAFAC3}"/>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Arial" charset="0"/>
                <a:ea typeface="Osaka" charset="0"/>
              </a:defRPr>
            </a:lvl1pPr>
          </a:lstStyle>
          <a:p>
            <a:pPr>
              <a:defRPr/>
            </a:pPr>
            <a:endParaRPr lang="en-US" altLang="en-US"/>
          </a:p>
        </p:txBody>
      </p:sp>
      <p:sp>
        <p:nvSpPr>
          <p:cNvPr id="6151" name="Rectangle 7">
            <a:extLst>
              <a:ext uri="{FF2B5EF4-FFF2-40B4-BE49-F238E27FC236}">
                <a16:creationId xmlns:a16="http://schemas.microsoft.com/office/drawing/2014/main" id="{6A7FDA28-4C58-ED48-8DF6-7C98C68F757C}"/>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atin typeface="Arial" charset="0"/>
                <a:ea typeface="Osaka" charset="0"/>
              </a:defRPr>
            </a:lvl1pPr>
          </a:lstStyle>
          <a:p>
            <a:pPr>
              <a:defRPr/>
            </a:pPr>
            <a:fld id="{49C1763A-0876-B845-9831-CB8F16958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Osaka" charset="0"/>
        <a:cs typeface="+mn-cs"/>
      </a:defRPr>
    </a:lvl1pPr>
    <a:lvl2pPr marL="457200" algn="l" rtl="0" eaLnBrk="0" fontAlgn="base" hangingPunct="0">
      <a:spcBef>
        <a:spcPct val="30000"/>
      </a:spcBef>
      <a:spcAft>
        <a:spcPct val="0"/>
      </a:spcAft>
      <a:defRPr sz="1200" kern="1200">
        <a:solidFill>
          <a:schemeClr val="tx1"/>
        </a:solidFill>
        <a:latin typeface="Arial" charset="0"/>
        <a:ea typeface="Osaka" charset="0"/>
        <a:cs typeface="+mn-cs"/>
      </a:defRPr>
    </a:lvl2pPr>
    <a:lvl3pPr marL="914400" algn="l" rtl="0" eaLnBrk="0" fontAlgn="base" hangingPunct="0">
      <a:spcBef>
        <a:spcPct val="30000"/>
      </a:spcBef>
      <a:spcAft>
        <a:spcPct val="0"/>
      </a:spcAft>
      <a:defRPr sz="1200" kern="1200">
        <a:solidFill>
          <a:schemeClr val="tx1"/>
        </a:solidFill>
        <a:latin typeface="Arial" charset="0"/>
        <a:ea typeface="Osaka"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Osaka"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Osaka"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EAF0149-9230-054A-849B-0F262786FB0A}"/>
              </a:ext>
            </a:extLst>
          </p:cNvPr>
          <p:cNvSpPr>
            <a:spLocks noGrp="1" noChangeArrowheads="1"/>
          </p:cNvSpPr>
          <p:nvPr>
            <p:ph type="sldNum" sz="quarter" idx="5"/>
          </p:nvPr>
        </p:nvSpPr>
        <p:spPr/>
        <p:txBody>
          <a:bodyPr/>
          <a:lstStyle/>
          <a:p>
            <a:pPr>
              <a:defRPr/>
            </a:pPr>
            <a:fld id="{02B0818F-6B47-D046-89B0-5B7E61D7950C}" type="slidenum">
              <a:rPr lang="en-US" altLang="en-US"/>
              <a:pPr>
                <a:defRPr/>
              </a:pPr>
              <a:t>1</a:t>
            </a:fld>
            <a:endParaRPr lang="en-US" altLang="en-US"/>
          </a:p>
        </p:txBody>
      </p:sp>
      <p:sp>
        <p:nvSpPr>
          <p:cNvPr id="10242" name="Rectangle 2">
            <a:extLst>
              <a:ext uri="{FF2B5EF4-FFF2-40B4-BE49-F238E27FC236}">
                <a16:creationId xmlns:a16="http://schemas.microsoft.com/office/drawing/2014/main" id="{0C919926-9A2B-784E-982F-09CD3C923117}"/>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D72E3025-0C13-CB43-A533-3D713640D33D}"/>
              </a:ext>
            </a:extLst>
          </p:cNvPr>
          <p:cNvSpPr>
            <a:spLocks noGrp="1" noChangeArrowheads="1"/>
          </p:cNvSpPr>
          <p:nvPr>
            <p:ph type="body" idx="1"/>
          </p:nvPr>
        </p:nvSpPr>
        <p:spPr/>
        <p:txBody>
          <a:bodyPr/>
          <a:lstStyle/>
          <a:p>
            <a:pPr eaLnBrk="1" hangingPunct="1">
              <a:defRPr/>
            </a:pPr>
            <a:r>
              <a:rPr lang="en-US" dirty="0"/>
              <a:t>Good afternoon, everyone. </a:t>
            </a:r>
          </a:p>
          <a:p>
            <a:pPr eaLnBrk="1" hangingPunct="1">
              <a:defRPr/>
            </a:pPr>
            <a:endParaRPr lang="en-US" altLang="en-US" dirty="0"/>
          </a:p>
          <a:p>
            <a:pPr eaLnBrk="1" hangingPunct="1">
              <a:defRPr/>
            </a:pPr>
            <a:r>
              <a:rPr lang="en-US" altLang="en-US" dirty="0"/>
              <a:t>Today</a:t>
            </a:r>
            <a:r>
              <a:rPr lang="en-US" altLang="zh-CN" dirty="0"/>
              <a:t>,</a:t>
            </a:r>
            <a:r>
              <a:rPr lang="zh-CN" altLang="en-US" dirty="0"/>
              <a:t> </a:t>
            </a:r>
            <a:r>
              <a:rPr lang="en-US" altLang="zh-CN" dirty="0"/>
              <a:t>I </a:t>
            </a:r>
            <a:r>
              <a:rPr lang="en-US" altLang="zh-CN" dirty="0" err="1"/>
              <a:t>gonna</a:t>
            </a:r>
            <a:r>
              <a:rPr lang="en-US" altLang="zh-CN" dirty="0"/>
              <a:t> talk about the Self-consistency for Large Language Models reasoning,</a:t>
            </a:r>
            <a:r>
              <a:rPr lang="zh-CN" altLang="en-US" dirty="0"/>
              <a:t> </a:t>
            </a:r>
            <a:endParaRPr lang="en-US" altLang="zh-CN" dirty="0"/>
          </a:p>
          <a:p>
            <a:pPr eaLnBrk="1" hangingPunct="1">
              <a:defRPr/>
            </a:pPr>
            <a:r>
              <a:rPr lang="en-US" altLang="zh-CN" dirty="0"/>
              <a:t>which is also related to our Prompt Optimization Research to generate self-consistent responses.</a:t>
            </a:r>
            <a:r>
              <a:rPr lang="zh-CN" altLang="en-US" dirty="0"/>
              <a:t> </a:t>
            </a:r>
            <a:endParaRPr lang="en-US" altLang="zh-CN" dirty="0"/>
          </a:p>
          <a:p>
            <a:pPr eaLnBrk="1" hangingPunct="1">
              <a:defRPr/>
            </a:pPr>
            <a:r>
              <a:rPr lang="en-US" altLang="zh-CN" dirty="0"/>
              <a:t>Here,</a:t>
            </a:r>
            <a:r>
              <a:rPr lang="zh-CN" altLang="en-US" dirty="0"/>
              <a:t> </a:t>
            </a:r>
            <a:r>
              <a:rPr lang="en-US" altLang="zh-CN" dirty="0"/>
              <a:t>I would like to claim that the self-consistency of responses significantly enhances the reasoning capability of large language models,</a:t>
            </a:r>
            <a:r>
              <a:rPr lang="zh-CN" altLang="en-US" dirty="0"/>
              <a:t> </a:t>
            </a:r>
            <a:endParaRPr lang="en-US" altLang="zh-CN" dirty="0"/>
          </a:p>
          <a:p>
            <a:pPr eaLnBrk="1" hangingPunct="1">
              <a:defRPr/>
            </a:pPr>
            <a:r>
              <a:rPr lang="en-US" altLang="zh-CN" dirty="0"/>
              <a:t>or called foundation models.</a:t>
            </a:r>
            <a:r>
              <a:rPr lang="zh-CN" altLang="en-US" dirty="0"/>
              <a:t> </a:t>
            </a:r>
            <a:endParaRPr lang="en-US" altLang="zh-CN" dirty="0"/>
          </a:p>
          <a:p>
            <a:pPr eaLnBrk="1" hangingPunct="1">
              <a:defRPr/>
            </a:pPr>
            <a:r>
              <a:rPr lang="en-US" altLang="zh-CN" dirty="0"/>
              <a:t>Due to my oral English</a:t>
            </a:r>
            <a:r>
              <a:rPr lang="zh-CN" altLang="en-US" dirty="0"/>
              <a:t> </a:t>
            </a:r>
            <a:r>
              <a:rPr lang="en-US" altLang="zh-CN" dirty="0"/>
              <a:t>limitations,</a:t>
            </a:r>
            <a:r>
              <a:rPr lang="zh-CN" altLang="en-US" dirty="0"/>
              <a:t> </a:t>
            </a:r>
            <a:r>
              <a:rPr lang="en-US" altLang="zh-CN" dirty="0"/>
              <a:t>if you cannot understand my English,</a:t>
            </a:r>
            <a:r>
              <a:rPr lang="zh-CN" altLang="en-US" dirty="0"/>
              <a:t> </a:t>
            </a:r>
            <a:r>
              <a:rPr lang="en-US" altLang="zh-CN" dirty="0"/>
              <a:t>please feel free to interrupt me and ask questions.</a:t>
            </a: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69235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20361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dirty="0"/>
          </a:p>
        </p:txBody>
      </p:sp>
    </p:spTree>
    <p:extLst>
      <p:ext uri="{BB962C8B-B14F-4D97-AF65-F5344CB8AC3E}">
        <p14:creationId xmlns:p14="http://schemas.microsoft.com/office/powerpoint/2010/main" val="198859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631703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r>
              <a:rPr lang="en-HK" dirty="0"/>
              <a:t>The added constraint is important, as it prevents the model from deviating too far from the distribution on which the reward model is accurate, as well as maintaining the generation diversity and preventing mode-collapse to single high-reward answers.</a:t>
            </a:r>
            <a:endParaRPr lang="en-US" altLang="en-US" dirty="0"/>
          </a:p>
        </p:txBody>
      </p:sp>
    </p:spTree>
    <p:extLst>
      <p:ext uri="{BB962C8B-B14F-4D97-AF65-F5344CB8AC3E}">
        <p14:creationId xmlns:p14="http://schemas.microsoft.com/office/powerpoint/2010/main" val="2083549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992449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137898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92235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865178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19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49128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 are six items on today’s agenda.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First</a:t>
            </a:r>
            <a:r>
              <a:rPr lang="en-US" altLang="zh-CN" dirty="0"/>
              <a:t>,</a:t>
            </a:r>
            <a:r>
              <a:rPr lang="zh-CN" altLang="en-US" dirty="0"/>
              <a:t> </a:t>
            </a:r>
            <a:r>
              <a:rPr lang="en-US" altLang="zh-CN" dirty="0"/>
              <a:t>I will briefly talk about neural scaling laws and the general framework</a:t>
            </a:r>
            <a:r>
              <a:rPr lang="zh-CN" altLang="en-US" dirty="0"/>
              <a:t> </a:t>
            </a:r>
            <a:r>
              <a:rPr lang="en-US" altLang="zh-CN" dirty="0"/>
              <a:t>for pre-training the</a:t>
            </a:r>
            <a:r>
              <a:rPr lang="zh-CN" altLang="en-US" dirty="0"/>
              <a:t> </a:t>
            </a:r>
            <a:r>
              <a:rPr lang="en-US" altLang="zh-CN" dirty="0"/>
              <a:t>large language model,</a:t>
            </a:r>
            <a:r>
              <a:rPr lang="zh-CN" altLang="en-US" dirty="0"/>
              <a:t> </a:t>
            </a:r>
            <a:r>
              <a:rPr lang="en-US" altLang="zh-CN" dirty="0"/>
              <a:t>or called pre-trained model.</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Then,</a:t>
            </a:r>
            <a:r>
              <a:rPr lang="zh-CN" altLang="en-US" dirty="0"/>
              <a:t> </a:t>
            </a:r>
            <a:r>
              <a:rPr lang="en-US" altLang="zh-CN" dirty="0"/>
              <a:t>I </a:t>
            </a:r>
            <a:r>
              <a:rPr lang="en-US" altLang="zh-CN" dirty="0" err="1"/>
              <a:t>gonna</a:t>
            </a:r>
            <a:r>
              <a:rPr lang="en-US" altLang="zh-CN" dirty="0"/>
              <a:t> talk about the supervised fine-tuning,</a:t>
            </a:r>
            <a:r>
              <a:rPr lang="zh-CN" altLang="en-US" dirty="0"/>
              <a:t> </a:t>
            </a:r>
            <a:r>
              <a:rPr lang="en-US" altLang="zh-CN" dirty="0"/>
              <a:t>you know,</a:t>
            </a:r>
            <a:r>
              <a:rPr lang="zh-CN" altLang="en-US" dirty="0"/>
              <a:t> </a:t>
            </a:r>
            <a:r>
              <a:rPr lang="en-US" altLang="zh-CN" dirty="0"/>
              <a:t>instruction tuning</a:t>
            </a:r>
            <a:r>
              <a:rPr lang="zh-CN" altLang="en-US" dirty="0"/>
              <a:t> </a:t>
            </a:r>
            <a:r>
              <a:rPr lang="en-US" altLang="zh-CN" dirty="0"/>
              <a:t>in specific.</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Next,</a:t>
            </a:r>
            <a:r>
              <a:rPr lang="zh-CN" altLang="en-US" dirty="0"/>
              <a:t> </a:t>
            </a:r>
            <a:r>
              <a:rPr lang="en-US" altLang="zh-CN" dirty="0"/>
              <a:t>Reinforcement learning with human feedback,</a:t>
            </a:r>
            <a:r>
              <a:rPr lang="zh-CN" altLang="en-US" dirty="0"/>
              <a:t> </a:t>
            </a:r>
            <a:r>
              <a:rPr lang="en-US" altLang="zh-CN" dirty="0"/>
              <a:t>or Reinforcement learning from human feedback</a:t>
            </a:r>
            <a:r>
              <a:rPr lang="zh-CN" altLang="en-US" dirty="0"/>
              <a:t> </a:t>
            </a:r>
            <a:r>
              <a:rPr lang="en-US" altLang="zh-CN" dirty="0"/>
              <a:t>will be discussed in detail.</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Besides,</a:t>
            </a:r>
            <a:r>
              <a:rPr lang="zh-CN" altLang="en-US" dirty="0"/>
              <a:t> </a:t>
            </a:r>
            <a:r>
              <a:rPr lang="en-US" altLang="zh-CN" dirty="0"/>
              <a:t>let’s talk about reasoning in language models,</a:t>
            </a:r>
            <a:r>
              <a:rPr lang="zh-CN" altLang="en-US" dirty="0"/>
              <a:t> </a:t>
            </a:r>
            <a:r>
              <a:rPr lang="en-US" altLang="zh-CN" dirty="0"/>
              <a:t>from the perspective of Chain of Thought</a:t>
            </a:r>
            <a:r>
              <a:rPr lang="zh-CN" altLang="en-US" dirty="0"/>
              <a:t> </a:t>
            </a:r>
            <a:r>
              <a:rPr lang="en-US" altLang="zh-CN" dirty="0"/>
              <a:t>prompting,</a:t>
            </a:r>
            <a:r>
              <a:rPr lang="zh-CN" altLang="en-US" dirty="0"/>
              <a:t> </a:t>
            </a:r>
            <a:r>
              <a:rPr lang="en-US" altLang="zh-CN" dirty="0"/>
              <a:t>or called CoT Promoting.</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Furthermore,</a:t>
            </a:r>
            <a:r>
              <a:rPr lang="zh-CN" altLang="en-US" dirty="0"/>
              <a:t> </a:t>
            </a:r>
            <a:r>
              <a:rPr lang="en-US" altLang="zh-CN" dirty="0"/>
              <a:t>the self-consistency of responds will be put forward to enhance the reasoning capabilities.</a:t>
            </a: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Finally,</a:t>
            </a:r>
            <a:r>
              <a:rPr lang="zh-CN" altLang="en-US" dirty="0"/>
              <a:t> </a:t>
            </a:r>
            <a:r>
              <a:rPr lang="en-US" altLang="zh-CN" dirty="0"/>
              <a:t>I </a:t>
            </a:r>
            <a:r>
              <a:rPr lang="en-US" altLang="zh-CN" dirty="0" err="1"/>
              <a:t>gonna</a:t>
            </a:r>
            <a:r>
              <a:rPr lang="en-US" altLang="zh-CN" dirty="0"/>
              <a:t> talk about next weeks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20</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99538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21</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5414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22</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438751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1208701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43036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47325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3336580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66153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28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13121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3</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62635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4</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99753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5</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99078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6</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185150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7</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47725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8</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184851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BD5CD3-7766-5B47-B6FA-8571E247395B}"/>
              </a:ext>
            </a:extLst>
          </p:cNvPr>
          <p:cNvSpPr>
            <a:spLocks noGrp="1" noChangeArrowheads="1"/>
          </p:cNvSpPr>
          <p:nvPr>
            <p:ph type="sldNum" sz="quarter" idx="5"/>
          </p:nvPr>
        </p:nvSpPr>
        <p:spPr/>
        <p:txBody>
          <a:bodyPr/>
          <a:lstStyle/>
          <a:p>
            <a:pPr>
              <a:defRPr/>
            </a:pPr>
            <a:fld id="{12B33074-01DB-0549-9A33-74A9D4D3BBAE}" type="slidenum">
              <a:rPr lang="en-US" altLang="en-US"/>
              <a:pPr>
                <a:defRPr/>
              </a:pPr>
              <a:t>9</a:t>
            </a:fld>
            <a:endParaRPr lang="en-US" altLang="en-US"/>
          </a:p>
        </p:txBody>
      </p:sp>
      <p:sp>
        <p:nvSpPr>
          <p:cNvPr id="7170" name="Rectangle 2">
            <a:extLst>
              <a:ext uri="{FF2B5EF4-FFF2-40B4-BE49-F238E27FC236}">
                <a16:creationId xmlns:a16="http://schemas.microsoft.com/office/drawing/2014/main" id="{4AB72172-99EC-6748-9185-613F0B93F2B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588DC2B8-E79B-1B40-8D17-2066D70A00C0}"/>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72868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15">
            <a:extLst>
              <a:ext uri="{FF2B5EF4-FFF2-40B4-BE49-F238E27FC236}">
                <a16:creationId xmlns:a16="http://schemas.microsoft.com/office/drawing/2014/main" id="{1031B042-D5A5-1841-8472-023B2C77E34E}"/>
              </a:ext>
            </a:extLst>
          </p:cNvPr>
          <p:cNvSpPr>
            <a:spLocks noChangeArrowheads="1"/>
          </p:cNvSpPr>
          <p:nvPr userDrawn="1"/>
        </p:nvSpPr>
        <p:spPr bwMode="auto">
          <a:xfrm>
            <a:off x="0" y="17463"/>
            <a:ext cx="9144000" cy="2171700"/>
          </a:xfrm>
          <a:prstGeom prst="rect">
            <a:avLst/>
          </a:prstGeom>
          <a:gradFill rotWithShape="0">
            <a:gsLst>
              <a:gs pos="0">
                <a:srgbClr val="333333"/>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Arial" charset="0"/>
              <a:ea typeface="Osaka" charset="0"/>
            </a:endParaRPr>
          </a:p>
        </p:txBody>
      </p:sp>
      <p:sp>
        <p:nvSpPr>
          <p:cNvPr id="3" name="Subtitle 2"/>
          <p:cNvSpPr>
            <a:spLocks noGrp="1"/>
          </p:cNvSpPr>
          <p:nvPr>
            <p:ph type="subTitle" idx="1"/>
          </p:nvPr>
        </p:nvSpPr>
        <p:spPr>
          <a:xfrm>
            <a:off x="609600" y="2724150"/>
            <a:ext cx="6858000" cy="12418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0" name="Rectangle 2">
            <a:extLst>
              <a:ext uri="{FF2B5EF4-FFF2-40B4-BE49-F238E27FC236}">
                <a16:creationId xmlns:a16="http://schemas.microsoft.com/office/drawing/2014/main" id="{61972171-6A13-E843-97EF-71322E18AB51}"/>
              </a:ext>
            </a:extLst>
          </p:cNvPr>
          <p:cNvSpPr>
            <a:spLocks noGrp="1" noChangeArrowheads="1"/>
          </p:cNvSpPr>
          <p:nvPr>
            <p:ph type="ctrTitle"/>
          </p:nvPr>
        </p:nvSpPr>
        <p:spPr>
          <a:xfrm>
            <a:off x="610496" y="1217613"/>
            <a:ext cx="6858000" cy="971550"/>
          </a:xfrm>
        </p:spPr>
        <p:txBody>
          <a:bodyPr/>
          <a:lstStyle>
            <a:lvl1pPr>
              <a:defRPr sz="2000">
                <a:solidFill>
                  <a:schemeClr val="bg1"/>
                </a:solidFill>
              </a:defRPr>
            </a:lvl1pPr>
          </a:lstStyle>
          <a:p>
            <a:pPr lvl="0"/>
            <a:r>
              <a:rPr lang="en-GB" altLang="en-US" noProof="0"/>
              <a:t>Click to edit Master title style</a:t>
            </a:r>
            <a:endParaRPr lang="en-US" altLang="en-US" noProof="0" dirty="0"/>
          </a:p>
        </p:txBody>
      </p:sp>
    </p:spTree>
    <p:extLst>
      <p:ext uri="{BB962C8B-B14F-4D97-AF65-F5344CB8AC3E}">
        <p14:creationId xmlns:p14="http://schemas.microsoft.com/office/powerpoint/2010/main" val="1725667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C356ED4-25F2-B741-AE27-7BC284FDE9FC}"/>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7" name="Content Placeholder 2">
            <a:extLst>
              <a:ext uri="{FF2B5EF4-FFF2-40B4-BE49-F238E27FC236}">
                <a16:creationId xmlns:a16="http://schemas.microsoft.com/office/drawing/2014/main" id="{1D693FF1-60C2-CC43-969A-CBCBE0CFBB57}"/>
              </a:ext>
            </a:extLst>
          </p:cNvPr>
          <p:cNvSpPr>
            <a:spLocks noGrp="1"/>
          </p:cNvSpPr>
          <p:nvPr>
            <p:ph idx="1"/>
          </p:nvPr>
        </p:nvSpPr>
        <p:spPr>
          <a:xfrm>
            <a:off x="609600" y="666750"/>
            <a:ext cx="5727247" cy="342900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1">
            <a:extLst>
              <a:ext uri="{FF2B5EF4-FFF2-40B4-BE49-F238E27FC236}">
                <a16:creationId xmlns:a16="http://schemas.microsoft.com/office/drawing/2014/main" id="{66B30B78-E5A5-E44B-B5B9-DC9CCE73EFD2}"/>
              </a:ext>
            </a:extLst>
          </p:cNvPr>
          <p:cNvSpPr>
            <a:spLocks noGrp="1"/>
          </p:cNvSpPr>
          <p:nvPr>
            <p:ph type="title"/>
          </p:nvPr>
        </p:nvSpPr>
        <p:spPr>
          <a:xfrm>
            <a:off x="6477000" y="666750"/>
            <a:ext cx="2514600" cy="3429002"/>
          </a:xfrm>
        </p:spPr>
        <p:txBody>
          <a:bodyPr anchor="b"/>
          <a:lstStyle>
            <a:lvl1pPr>
              <a:defRPr sz="2400"/>
            </a:lvl1pPr>
          </a:lstStyle>
          <a:p>
            <a:r>
              <a:rPr lang="en-GB"/>
              <a:t>Click to edit Master title style</a:t>
            </a:r>
            <a:endParaRPr lang="en-US" dirty="0"/>
          </a:p>
        </p:txBody>
      </p:sp>
      <p:sp>
        <p:nvSpPr>
          <p:cNvPr id="5" name="Rectangle 18">
            <a:extLst>
              <a:ext uri="{FF2B5EF4-FFF2-40B4-BE49-F238E27FC236}">
                <a16:creationId xmlns:a16="http://schemas.microsoft.com/office/drawing/2014/main" id="{CE33DA00-3798-724E-BC70-EFF58AB5B19C}"/>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211611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1950"/>
            <a:ext cx="7886700" cy="841375"/>
          </a:xfrm>
        </p:spPr>
        <p:txBody>
          <a:bodyPr/>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628650" y="1352550"/>
            <a:ext cx="7886700" cy="2667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ectangle 18">
            <a:extLst>
              <a:ext uri="{FF2B5EF4-FFF2-40B4-BE49-F238E27FC236}">
                <a16:creationId xmlns:a16="http://schemas.microsoft.com/office/drawing/2014/main" id="{7A26A8CD-D1B4-8A41-9BC1-7A51C82B3861}"/>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388114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E0D79652-BE4B-E542-90BB-EFC685BB7A50}"/>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623888" y="1047750"/>
            <a:ext cx="7886700" cy="2139553"/>
          </a:xfrm>
        </p:spPr>
        <p:txBody>
          <a:bodyPr anchor="b"/>
          <a:lstStyle>
            <a:lvl1pPr>
              <a:defRPr sz="4800"/>
            </a:lvl1pPr>
          </a:lstStyle>
          <a:p>
            <a:r>
              <a:rPr lang="en-GB"/>
              <a:t>Click to edit Master title style</a:t>
            </a:r>
            <a:endParaRPr lang="en-US" dirty="0"/>
          </a:p>
        </p:txBody>
      </p:sp>
      <p:sp>
        <p:nvSpPr>
          <p:cNvPr id="3" name="Text Placeholder 2"/>
          <p:cNvSpPr>
            <a:spLocks noGrp="1"/>
          </p:cNvSpPr>
          <p:nvPr>
            <p:ph type="body" idx="1"/>
          </p:nvPr>
        </p:nvSpPr>
        <p:spPr>
          <a:xfrm>
            <a:off x="623888" y="3187303"/>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5" name="Rectangle 18">
            <a:extLst>
              <a:ext uri="{FF2B5EF4-FFF2-40B4-BE49-F238E27FC236}">
                <a16:creationId xmlns:a16="http://schemas.microsoft.com/office/drawing/2014/main" id="{14130653-447F-A641-B7D3-487B64F2945B}"/>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169617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E9998AC0-C157-6D4B-BFA0-036BABB19537}"/>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628650" y="666750"/>
            <a:ext cx="7886700" cy="533399"/>
          </a:xfrm>
        </p:spPr>
        <p:txBody>
          <a:bodyPr/>
          <a:lstStyle>
            <a:lvl1pPr>
              <a:defRPr sz="2000"/>
            </a:lvl1p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27265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27265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Rectangle 18">
            <a:extLst>
              <a:ext uri="{FF2B5EF4-FFF2-40B4-BE49-F238E27FC236}">
                <a16:creationId xmlns:a16="http://schemas.microsoft.com/office/drawing/2014/main" id="{2DC54822-E97F-8E42-B0DF-8A631D70920F}"/>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142980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F62BBF5C-6D45-E74B-B4D1-5A1F6F1A009D}"/>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629841" y="147520"/>
            <a:ext cx="7886700" cy="887227"/>
          </a:xfrm>
        </p:spPr>
        <p:txBody>
          <a:bodyPr/>
          <a:lstStyle>
            <a:lvl1pPr>
              <a:defRPr sz="1800"/>
            </a:lvl1p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2931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7"/>
            <a:ext cx="3887391" cy="22931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Rectangle 18">
            <a:extLst>
              <a:ext uri="{FF2B5EF4-FFF2-40B4-BE49-F238E27FC236}">
                <a16:creationId xmlns:a16="http://schemas.microsoft.com/office/drawing/2014/main" id="{63438EA5-6F41-E64A-88F5-15866CF2CAF8}"/>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218407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1830A0BA-66B8-7946-9DFC-D199E32CFD24}"/>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555625" y="666750"/>
            <a:ext cx="7886700" cy="460375"/>
          </a:xfrm>
        </p:spPr>
        <p:txBody>
          <a:bodyPr/>
          <a:lstStyle>
            <a:lvl1pPr>
              <a:defRPr sz="2000"/>
            </a:lvl1pPr>
          </a:lstStyle>
          <a:p>
            <a:r>
              <a:rPr lang="en-GB"/>
              <a:t>Click to edit Master title style</a:t>
            </a:r>
            <a:endParaRPr lang="en-US" dirty="0"/>
          </a:p>
        </p:txBody>
      </p:sp>
      <p:sp>
        <p:nvSpPr>
          <p:cNvPr id="4" name="Rectangle 18">
            <a:extLst>
              <a:ext uri="{FF2B5EF4-FFF2-40B4-BE49-F238E27FC236}">
                <a16:creationId xmlns:a16="http://schemas.microsoft.com/office/drawing/2014/main" id="{00CE9672-4FB9-DD40-9829-1E916BB36081}"/>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1849422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4D97962-6A10-D143-8C75-9531E10DAE12}"/>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3" name="Rectangle 18">
            <a:extLst>
              <a:ext uri="{FF2B5EF4-FFF2-40B4-BE49-F238E27FC236}">
                <a16:creationId xmlns:a16="http://schemas.microsoft.com/office/drawing/2014/main" id="{D86C329D-B7BE-5546-ACD0-6AE546355C3F}"/>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260680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8861852E-40D2-B448-B418-7AA970A3CD82}"/>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623979" y="590550"/>
            <a:ext cx="2949178" cy="11049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92969"/>
            <a:ext cx="4629150" cy="32789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695451"/>
            <a:ext cx="2949178" cy="247649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6" name="Rectangle 18">
            <a:extLst>
              <a:ext uri="{FF2B5EF4-FFF2-40B4-BE49-F238E27FC236}">
                <a16:creationId xmlns:a16="http://schemas.microsoft.com/office/drawing/2014/main" id="{AADEBE4C-8031-B240-A7D1-868351DE820E}"/>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407827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40C7D1A-D81D-D341-89F4-6A0A3D9A460C}"/>
              </a:ext>
            </a:extLst>
          </p:cNvPr>
          <p:cNvSpPr txBox="1">
            <a:spLocks noChangeArrowheads="1"/>
          </p:cNvSpPr>
          <p:nvPr userDrawn="1"/>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Trustees Presentation</a:t>
            </a:r>
          </a:p>
        </p:txBody>
      </p:sp>
      <p:sp>
        <p:nvSpPr>
          <p:cNvPr id="2" name="Title 1"/>
          <p:cNvSpPr>
            <a:spLocks noGrp="1"/>
          </p:cNvSpPr>
          <p:nvPr>
            <p:ph type="title"/>
          </p:nvPr>
        </p:nvSpPr>
        <p:spPr>
          <a:xfrm>
            <a:off x="629841" y="438150"/>
            <a:ext cx="2949178" cy="1066799"/>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278981"/>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629841" y="1543051"/>
            <a:ext cx="2949178" cy="24765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6" name="Rectangle 18">
            <a:extLst>
              <a:ext uri="{FF2B5EF4-FFF2-40B4-BE49-F238E27FC236}">
                <a16:creationId xmlns:a16="http://schemas.microsoft.com/office/drawing/2014/main" id="{018C347D-B181-0348-AE1D-7049DF15889B}"/>
              </a:ext>
            </a:extLst>
          </p:cNvPr>
          <p:cNvSpPr>
            <a:spLocks noGrp="1" noChangeArrowheads="1"/>
          </p:cNvSpPr>
          <p:nvPr>
            <p:ph type="dt" sz="half" idx="11"/>
          </p:nvPr>
        </p:nvSpPr>
        <p:spPr>
          <a:xfrm>
            <a:off x="7924800" y="58738"/>
            <a:ext cx="685800" cy="228600"/>
          </a:xfrm>
          <a:prstGeom prst="rect">
            <a:avLst/>
          </a:prstGeom>
          <a:ln/>
        </p:spPr>
        <p:txBody>
          <a:bodyPr/>
          <a:lstStyle>
            <a:lvl1pPr algn="r">
              <a:defRPr sz="850" baseline="0">
                <a:solidFill>
                  <a:schemeClr val="bg1"/>
                </a:solidFill>
              </a:defRPr>
            </a:lvl1pPr>
          </a:lstStyle>
          <a:p>
            <a:pPr>
              <a:defRPr/>
            </a:pPr>
            <a:fld id="{02DCF1F2-108F-364F-AC94-14C955E1E499}" type="datetime1">
              <a:rPr lang="en-US" altLang="en-US" smtClean="0"/>
              <a:pPr>
                <a:defRPr/>
              </a:pPr>
              <a:t>12/20/23</a:t>
            </a:fld>
            <a:endParaRPr lang="en-US" altLang="en-US" dirty="0"/>
          </a:p>
        </p:txBody>
      </p:sp>
    </p:spTree>
    <p:extLst>
      <p:ext uri="{BB962C8B-B14F-4D97-AF65-F5344CB8AC3E}">
        <p14:creationId xmlns:p14="http://schemas.microsoft.com/office/powerpoint/2010/main" val="33318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489084D-70EB-D343-A345-C826315748FB}"/>
              </a:ext>
            </a:extLst>
          </p:cNvPr>
          <p:cNvSpPr>
            <a:spLocks noGrp="1" noChangeArrowheads="1"/>
          </p:cNvSpPr>
          <p:nvPr>
            <p:ph type="title"/>
          </p:nvPr>
        </p:nvSpPr>
        <p:spPr bwMode="auto">
          <a:xfrm>
            <a:off x="628650" y="666750"/>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1AC9DE31-7BFB-794F-A4A0-FF366B678725}"/>
              </a:ext>
            </a:extLst>
          </p:cNvPr>
          <p:cNvSpPr>
            <a:spLocks noGrp="1" noChangeArrowheads="1"/>
          </p:cNvSpPr>
          <p:nvPr>
            <p:ph type="body" idx="1"/>
          </p:nvPr>
        </p:nvSpPr>
        <p:spPr bwMode="auto">
          <a:xfrm>
            <a:off x="628650" y="1762125"/>
            <a:ext cx="78867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7" name="Rectangle 10">
            <a:extLst>
              <a:ext uri="{FF2B5EF4-FFF2-40B4-BE49-F238E27FC236}">
                <a16:creationId xmlns:a16="http://schemas.microsoft.com/office/drawing/2014/main" id="{8B0A5EFE-ABF3-A443-8C07-FEED45DAEB55}"/>
              </a:ext>
            </a:extLst>
          </p:cNvPr>
          <p:cNvSpPr>
            <a:spLocks noChangeArrowheads="1"/>
          </p:cNvSpPr>
          <p:nvPr userDrawn="1"/>
        </p:nvSpPr>
        <p:spPr bwMode="auto">
          <a:xfrm>
            <a:off x="1588" y="-4763"/>
            <a:ext cx="9144000" cy="368301"/>
          </a:xfrm>
          <a:prstGeom prst="rect">
            <a:avLst/>
          </a:prstGeom>
          <a:gradFill rotWithShape="0">
            <a:gsLst>
              <a:gs pos="0">
                <a:srgbClr val="333333"/>
              </a:gs>
              <a:gs pos="100000">
                <a:schemeClr val="tx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Arial" charset="0"/>
              <a:ea typeface="Osaka" charset="0"/>
            </a:endParaRPr>
          </a:p>
        </p:txBody>
      </p:sp>
      <p:sp>
        <p:nvSpPr>
          <p:cNvPr id="10" name="Rectangle 23">
            <a:extLst>
              <a:ext uri="{FF2B5EF4-FFF2-40B4-BE49-F238E27FC236}">
                <a16:creationId xmlns:a16="http://schemas.microsoft.com/office/drawing/2014/main" id="{8C9CBC1F-6FEB-0541-BC69-0EA56E8665B5}"/>
              </a:ext>
            </a:extLst>
          </p:cNvPr>
          <p:cNvSpPr>
            <a:spLocks noChangeArrowheads="1"/>
          </p:cNvSpPr>
          <p:nvPr userDrawn="1"/>
        </p:nvSpPr>
        <p:spPr bwMode="auto">
          <a:xfrm>
            <a:off x="555625" y="4433888"/>
            <a:ext cx="46640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ltLang="en-US" sz="900" b="1" dirty="0">
                <a:latin typeface="Arial" charset="0"/>
                <a:ea typeface="Osaka" charset="0"/>
              </a:rPr>
              <a:t>Dependable Computing Laboratory</a:t>
            </a:r>
            <a:r>
              <a:rPr lang="en-US" altLang="zh-CN" sz="900" b="0" dirty="0">
                <a:latin typeface="Arial" charset="0"/>
                <a:ea typeface="Osaka" charset="0"/>
              </a:rPr>
              <a:t>,</a:t>
            </a:r>
            <a:br>
              <a:rPr lang="en-US" altLang="zh-CN" sz="900" b="0" dirty="0">
                <a:latin typeface="Arial" charset="0"/>
                <a:ea typeface="Osaka" charset="0"/>
              </a:rPr>
            </a:br>
            <a:r>
              <a:rPr lang="en-US" altLang="en-US" sz="900" b="0" dirty="0">
                <a:latin typeface="Arial" charset="0"/>
                <a:ea typeface="Osaka" charset="0"/>
              </a:rPr>
              <a:t>Department of Electrical and Computer Engineering</a:t>
            </a:r>
            <a:r>
              <a:rPr lang="en-US" altLang="zh-CN" sz="900" b="0" dirty="0">
                <a:latin typeface="Arial" charset="0"/>
                <a:ea typeface="Osaka" charset="0"/>
              </a:rPr>
              <a:t>,</a:t>
            </a:r>
            <a:endParaRPr lang="en-US" altLang="en-US" sz="900" b="0" i="0" baseline="0" dirty="0">
              <a:latin typeface="Arial Bold" charset="0"/>
              <a:ea typeface="Osaka" charset="0"/>
            </a:endParaRPr>
          </a:p>
          <a:p>
            <a:pPr>
              <a:defRPr/>
            </a:pPr>
            <a:r>
              <a:rPr lang="en-US" altLang="en-US" sz="900" b="0" i="0" baseline="0" dirty="0">
                <a:latin typeface="Arial Bold" charset="0"/>
                <a:ea typeface="Osaka" charset="0"/>
              </a:rPr>
              <a:t>Boston University</a:t>
            </a:r>
            <a:endParaRPr lang="en-US" altLang="en-US" sz="900" b="0" dirty="0">
              <a:latin typeface="Arial" charset="0"/>
              <a:ea typeface="Osaka" charset="0"/>
            </a:endParaRPr>
          </a:p>
        </p:txBody>
      </p:sp>
      <p:pic>
        <p:nvPicPr>
          <p:cNvPr id="16" name="Picture 20">
            <a:extLst>
              <a:ext uri="{FF2B5EF4-FFF2-40B4-BE49-F238E27FC236}">
                <a16:creationId xmlns:a16="http://schemas.microsoft.com/office/drawing/2014/main" id="{D9E98F67-54D2-8242-9230-91890B97EC7F}"/>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600950" y="4341813"/>
            <a:ext cx="9144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 bg1="lt1" tx1="dk1" bg2="lt2" tx2="dk2" accent1="accent1" accent2="accent2" accent3="accent3" accent4="accent4" accent5="accent5" accent6="accent6" hlink="hlink" folHlink="folHlink"/>
  <p:sldLayoutIdLst>
    <p:sldLayoutId id="2147483821" r:id="rId1"/>
    <p:sldLayoutId id="2147483820"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hf sldNum="0" hdr="0" ftr="0"/>
  <p:txStyles>
    <p:titleStyle>
      <a:lvl1pPr algn="l" defTabSz="685800" rtl="0" eaLnBrk="1" fontAlgn="base" hangingPunct="1">
        <a:lnSpc>
          <a:spcPct val="90000"/>
        </a:lnSpc>
        <a:spcBef>
          <a:spcPct val="0"/>
        </a:spcBef>
        <a:spcAft>
          <a:spcPct val="0"/>
        </a:spcAft>
        <a:defRPr sz="3000" kern="1200">
          <a:solidFill>
            <a:schemeClr val="tx1"/>
          </a:solidFill>
          <a:latin typeface="Arial Regular"/>
          <a:ea typeface="+mj-ea"/>
          <a:cs typeface="+mj-cs"/>
        </a:defRPr>
      </a:lvl1pPr>
      <a:lvl2pPr algn="l" defTabSz="685800" rtl="0" eaLnBrk="1" fontAlgn="base" hangingPunct="1">
        <a:lnSpc>
          <a:spcPct val="90000"/>
        </a:lnSpc>
        <a:spcBef>
          <a:spcPct val="0"/>
        </a:spcBef>
        <a:spcAft>
          <a:spcPct val="0"/>
        </a:spcAft>
        <a:defRPr sz="3000">
          <a:solidFill>
            <a:schemeClr val="tx1"/>
          </a:solidFill>
          <a:latin typeface="Arial Regular"/>
        </a:defRPr>
      </a:lvl2pPr>
      <a:lvl3pPr algn="l" defTabSz="685800" rtl="0" eaLnBrk="1" fontAlgn="base" hangingPunct="1">
        <a:lnSpc>
          <a:spcPct val="90000"/>
        </a:lnSpc>
        <a:spcBef>
          <a:spcPct val="0"/>
        </a:spcBef>
        <a:spcAft>
          <a:spcPct val="0"/>
        </a:spcAft>
        <a:defRPr sz="3000">
          <a:solidFill>
            <a:schemeClr val="tx1"/>
          </a:solidFill>
          <a:latin typeface="Arial Regular"/>
        </a:defRPr>
      </a:lvl3pPr>
      <a:lvl4pPr algn="l" defTabSz="685800" rtl="0" eaLnBrk="1" fontAlgn="base" hangingPunct="1">
        <a:lnSpc>
          <a:spcPct val="90000"/>
        </a:lnSpc>
        <a:spcBef>
          <a:spcPct val="0"/>
        </a:spcBef>
        <a:spcAft>
          <a:spcPct val="0"/>
        </a:spcAft>
        <a:defRPr sz="3000">
          <a:solidFill>
            <a:schemeClr val="tx1"/>
          </a:solidFill>
          <a:latin typeface="Arial Regular"/>
        </a:defRPr>
      </a:lvl4pPr>
      <a:lvl5pPr algn="l" defTabSz="685800" rtl="0" eaLnBrk="1" fontAlgn="base" hangingPunct="1">
        <a:lnSpc>
          <a:spcPct val="90000"/>
        </a:lnSpc>
        <a:spcBef>
          <a:spcPct val="0"/>
        </a:spcBef>
        <a:spcAft>
          <a:spcPct val="0"/>
        </a:spcAft>
        <a:defRPr sz="3000">
          <a:solidFill>
            <a:schemeClr val="tx1"/>
          </a:solidFill>
          <a:latin typeface="Arial Regular"/>
        </a:defRPr>
      </a:lvl5pPr>
      <a:lvl6pPr marL="457200" algn="l" defTabSz="685800" rtl="0" eaLnBrk="1" fontAlgn="base" hangingPunct="1">
        <a:lnSpc>
          <a:spcPct val="90000"/>
        </a:lnSpc>
        <a:spcBef>
          <a:spcPct val="0"/>
        </a:spcBef>
        <a:spcAft>
          <a:spcPct val="0"/>
        </a:spcAft>
        <a:defRPr sz="3000">
          <a:solidFill>
            <a:schemeClr val="tx1"/>
          </a:solidFill>
          <a:latin typeface="Arial Regular"/>
        </a:defRPr>
      </a:lvl6pPr>
      <a:lvl7pPr marL="914400" algn="l" defTabSz="685800" rtl="0" eaLnBrk="1" fontAlgn="base" hangingPunct="1">
        <a:lnSpc>
          <a:spcPct val="90000"/>
        </a:lnSpc>
        <a:spcBef>
          <a:spcPct val="0"/>
        </a:spcBef>
        <a:spcAft>
          <a:spcPct val="0"/>
        </a:spcAft>
        <a:defRPr sz="3000">
          <a:solidFill>
            <a:schemeClr val="tx1"/>
          </a:solidFill>
          <a:latin typeface="Arial Regular"/>
        </a:defRPr>
      </a:lvl7pPr>
      <a:lvl8pPr marL="1371600" algn="l" defTabSz="685800" rtl="0" eaLnBrk="1" fontAlgn="base" hangingPunct="1">
        <a:lnSpc>
          <a:spcPct val="90000"/>
        </a:lnSpc>
        <a:spcBef>
          <a:spcPct val="0"/>
        </a:spcBef>
        <a:spcAft>
          <a:spcPct val="0"/>
        </a:spcAft>
        <a:defRPr sz="3000">
          <a:solidFill>
            <a:schemeClr val="tx1"/>
          </a:solidFill>
          <a:latin typeface="Arial Regular"/>
        </a:defRPr>
      </a:lvl8pPr>
      <a:lvl9pPr marL="1828800" algn="l" defTabSz="685800" rtl="0" eaLnBrk="1" fontAlgn="base" hangingPunct="1">
        <a:lnSpc>
          <a:spcPct val="90000"/>
        </a:lnSpc>
        <a:spcBef>
          <a:spcPct val="0"/>
        </a:spcBef>
        <a:spcAft>
          <a:spcPct val="0"/>
        </a:spcAft>
        <a:defRPr sz="3000">
          <a:solidFill>
            <a:schemeClr val="tx1"/>
          </a:solidFill>
          <a:latin typeface="Arial Regular"/>
        </a:defRPr>
      </a:lvl9pPr>
    </p:titleStyle>
    <p:body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dn.openai.com/papers/gpt-4-system-card.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0.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4.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58.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hyperlink" Target="https://huggingface.co/blog/bloom-megatron-deepspee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huggingface.co/blog/bloom-megatron-deepspeed#:~:text=embedding%20with%20an-,AliBi,-%2D%20based%20on%20the" TargetMode="External"/><Relationship Id="rId4" Type="http://schemas.openxmlformats.org/officeDocument/2006/relationships/hyperlink" Target="https://shuyuej.com/files/NMT-Subword-Unites.pdf"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bigscience.huggingface.co/blog/building-a-tb-scale-multilingual-dataset-for-language-model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huggingface.co/spaces/HuggingFaceH4/open_llm_leaderboard?source=trendsvc&amp;medium=wordpres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fm.stanford.edu/2023/03/13/alpaca.html"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yaofu.notion.site/Yao-Fu-s-Blog-b536c3d6912149a395931f1e871370db"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F9092B97-A847-E846-BDFE-E6987666C40D}"/>
              </a:ext>
            </a:extLst>
          </p:cNvPr>
          <p:cNvSpPr>
            <a:spLocks noGrp="1" noChangeArrowheads="1"/>
          </p:cNvSpPr>
          <p:nvPr>
            <p:ph type="ctrTitle"/>
          </p:nvPr>
        </p:nvSpPr>
        <p:spPr>
          <a:xfrm>
            <a:off x="620713" y="987574"/>
            <a:ext cx="7490792" cy="1292225"/>
          </a:xfrm>
        </p:spPr>
        <p:txBody>
          <a:bodyPr/>
          <a:lstStyle/>
          <a:p>
            <a:pPr eaLnBrk="1" hangingPunct="1"/>
            <a:r>
              <a:rPr lang="en-US" altLang="en-US" sz="2800" b="1" dirty="0">
                <a:latin typeface="+mn-lt"/>
                <a:cs typeface="Arial" panose="020B0604020202020204" pitchFamily="34" charset="0"/>
              </a:rPr>
              <a:t>Self</a:t>
            </a:r>
            <a:r>
              <a:rPr lang="en-US" altLang="zh-CN" sz="2800" b="1" dirty="0">
                <a:latin typeface="+mn-lt"/>
                <a:cs typeface="Arial" panose="020B0604020202020204" pitchFamily="34" charset="0"/>
              </a:rPr>
              <a:t>-Consistency Benefits </a:t>
            </a:r>
            <a:r>
              <a:rPr lang="en-US" altLang="en-US" sz="2800" b="1" dirty="0">
                <a:latin typeface="+mn-lt"/>
                <a:cs typeface="Arial" panose="020B0604020202020204" pitchFamily="34" charset="0"/>
              </a:rPr>
              <a:t>Large Language Models</a:t>
            </a:r>
          </a:p>
        </p:txBody>
      </p:sp>
      <p:sp>
        <p:nvSpPr>
          <p:cNvPr id="13314" name="Rectangle 3">
            <a:extLst>
              <a:ext uri="{FF2B5EF4-FFF2-40B4-BE49-F238E27FC236}">
                <a16:creationId xmlns:a16="http://schemas.microsoft.com/office/drawing/2014/main" id="{1A07D267-448F-AE4A-9233-E3321FD2B161}"/>
              </a:ext>
            </a:extLst>
          </p:cNvPr>
          <p:cNvSpPr>
            <a:spLocks noGrp="1" noChangeArrowheads="1"/>
          </p:cNvSpPr>
          <p:nvPr>
            <p:ph type="subTitle" idx="1"/>
          </p:nvPr>
        </p:nvSpPr>
        <p:spPr>
          <a:xfrm>
            <a:off x="620713" y="2571750"/>
            <a:ext cx="6858000" cy="1241425"/>
          </a:xfrm>
        </p:spPr>
        <p:txBody>
          <a:bodyPr/>
          <a:lstStyle/>
          <a:p>
            <a:pPr eaLnBrk="1" hangingPunct="1">
              <a:lnSpc>
                <a:spcPts val="2800"/>
              </a:lnSpc>
            </a:pPr>
            <a:r>
              <a:rPr lang="en-US" altLang="en-US" sz="2000" b="1" dirty="0">
                <a:latin typeface="+mn-lt"/>
              </a:rPr>
              <a:t>Shuyue Jia</a:t>
            </a:r>
            <a:br>
              <a:rPr lang="en-US" altLang="en-US" sz="2000" dirty="0">
                <a:latin typeface="+mn-lt"/>
              </a:rPr>
            </a:br>
            <a:r>
              <a:rPr lang="en-US" altLang="en-US" sz="2000" dirty="0">
                <a:latin typeface="+mn-lt"/>
              </a:rPr>
              <a:t>Ph</a:t>
            </a:r>
            <a:r>
              <a:rPr lang="en-US" altLang="zh-CN" sz="2000" dirty="0">
                <a:latin typeface="+mn-lt"/>
              </a:rPr>
              <a:t>.D.</a:t>
            </a:r>
            <a:r>
              <a:rPr lang="zh-CN" altLang="en-US" sz="2000" dirty="0">
                <a:latin typeface="+mn-lt"/>
              </a:rPr>
              <a:t> </a:t>
            </a:r>
            <a:r>
              <a:rPr lang="en-US" altLang="zh-CN" sz="2000" dirty="0">
                <a:latin typeface="+mn-lt"/>
              </a:rPr>
              <a:t>Student</a:t>
            </a:r>
            <a:br>
              <a:rPr lang="en-US" altLang="zh-CN" sz="2000" dirty="0">
                <a:latin typeface="+mn-lt"/>
              </a:rPr>
            </a:br>
            <a:r>
              <a:rPr lang="en-US" altLang="zh-CN" sz="2000" dirty="0">
                <a:latin typeface="+mn-lt"/>
              </a:rPr>
              <a:t>Boston University</a:t>
            </a:r>
            <a:br>
              <a:rPr lang="en-US" altLang="zh-CN" sz="2000" dirty="0">
                <a:latin typeface="+mn-lt"/>
              </a:rPr>
            </a:br>
            <a:r>
              <a:rPr lang="en-US" altLang="zh-CN" sz="2000" dirty="0">
                <a:latin typeface="+mn-lt"/>
              </a:rPr>
              <a:t>September 12,</a:t>
            </a:r>
            <a:r>
              <a:rPr lang="zh-CN" altLang="en-US" sz="2000" dirty="0">
                <a:latin typeface="+mn-lt"/>
              </a:rPr>
              <a:t> </a:t>
            </a:r>
            <a:r>
              <a:rPr lang="en-US" altLang="zh-CN" sz="2000" dirty="0">
                <a:latin typeface="+mn-lt"/>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2" y="455461"/>
                <a:ext cx="8724391" cy="841375"/>
              </a:xfrm>
            </p:spPr>
            <p:txBody>
              <a:bodyPr/>
              <a:lstStyle/>
              <a:p>
                <a:pPr eaLnBrk="1" hangingPunct="1"/>
                <a:r>
                  <a:rPr lang="en-US" altLang="en-US" sz="2800" dirty="0"/>
                  <a:t>Part </a:t>
                </a:r>
                <a:r>
                  <a:rPr lang="en-US" altLang="zh-CN" sz="2800" dirty="0"/>
                  <a:t>3</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600" dirty="0"/>
                  <a:t>Reinforcement Learning with Human Feedback</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2" y="455461"/>
                <a:ext cx="8724391" cy="841375"/>
              </a:xfrm>
              <a:blipFill>
                <a:blip r:embed="rId3"/>
                <a:stretch>
                  <a:fillRect l="-1453"/>
                </a:stretch>
              </a:blipFill>
            </p:spPr>
            <p:txBody>
              <a:bodyPr/>
              <a:lstStyle/>
              <a:p>
                <a:r>
                  <a:rPr lang="en-US">
                    <a:noFill/>
                  </a:rPr>
                  <a:t> </a:t>
                </a:r>
              </a:p>
            </p:txBody>
          </p:sp>
        </mc:Fallback>
      </mc:AlternateContent>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2" y="1296836"/>
            <a:ext cx="8479854" cy="3075114"/>
          </a:xfrm>
        </p:spPr>
        <p:txBody>
          <a:bodyPr/>
          <a:lstStyle/>
          <a:p>
            <a:pPr eaLnBrk="1" hangingPunct="1">
              <a:lnSpc>
                <a:spcPct val="140000"/>
              </a:lnSpc>
              <a:buClr>
                <a:srgbClr val="CC0000"/>
              </a:buClr>
            </a:pPr>
            <a:r>
              <a:rPr lang="en-HK" altLang="zh-CN" sz="1600" b="1" dirty="0">
                <a:solidFill>
                  <a:srgbClr val="FF0000"/>
                </a:solidFill>
                <a:latin typeface="+mn-lt"/>
              </a:rPr>
              <a:t>Alignment</a:t>
            </a:r>
            <a:r>
              <a:rPr lang="en-US" altLang="zh-CN" sz="1600" dirty="0">
                <a:latin typeface="+mn-lt"/>
              </a:rPr>
              <a:t>-focused Fine-tuning</a:t>
            </a:r>
          </a:p>
          <a:p>
            <a:pPr eaLnBrk="1" hangingPunct="1">
              <a:lnSpc>
                <a:spcPct val="140000"/>
              </a:lnSpc>
              <a:buClr>
                <a:srgbClr val="CC0000"/>
              </a:buClr>
            </a:pPr>
            <a:r>
              <a:rPr lang="en-US" altLang="zh-CN" sz="1600" dirty="0">
                <a:latin typeface="+mn-lt"/>
              </a:rPr>
              <a:t>Align model behavior with </a:t>
            </a:r>
            <a:r>
              <a:rPr lang="en-US" altLang="zh-CN" sz="1600" b="1" dirty="0">
                <a:solidFill>
                  <a:srgbClr val="FF0000"/>
                </a:solidFill>
                <a:latin typeface="+mn-lt"/>
              </a:rPr>
              <a:t>human preferences and values</a:t>
            </a:r>
            <a:r>
              <a:rPr lang="zh-CN" altLang="en-US" sz="1600" b="1" dirty="0">
                <a:solidFill>
                  <a:srgbClr val="FF0000"/>
                </a:solidFill>
                <a:latin typeface="+mn-lt"/>
              </a:rPr>
              <a:t> </a:t>
            </a:r>
            <a:r>
              <a:rPr lang="en-US" altLang="zh-CN" sz="1600" baseline="30000" dirty="0">
                <a:latin typeface="+mn-lt"/>
              </a:rPr>
              <a:t>[1]</a:t>
            </a:r>
            <a:endParaRPr lang="en-HK" altLang="zh-CN" sz="1600" baseline="30000" dirty="0">
              <a:latin typeface="+mn-lt"/>
            </a:endParaRPr>
          </a:p>
          <a:p>
            <a:pPr eaLnBrk="1" hangingPunct="1">
              <a:lnSpc>
                <a:spcPct val="140000"/>
              </a:lnSpc>
              <a:buClr>
                <a:srgbClr val="CC0000"/>
              </a:buClr>
            </a:pPr>
            <a:r>
              <a:rPr lang="en-HK" altLang="zh-CN" sz="1600" dirty="0">
                <a:latin typeface="+mn-lt"/>
              </a:rPr>
              <a:t>Align LLMs</a:t>
            </a:r>
            <a:r>
              <a:rPr lang="zh-CN" altLang="en-US" sz="1600" dirty="0">
                <a:latin typeface="+mn-lt"/>
              </a:rPr>
              <a:t> </a:t>
            </a:r>
            <a:r>
              <a:rPr lang="en-US" altLang="zh-CN" sz="1600" dirty="0">
                <a:latin typeface="+mn-lt"/>
              </a:rPr>
              <a:t>to </a:t>
            </a:r>
            <a:r>
              <a:rPr lang="en-US" altLang="zh-CN" sz="1600" b="1" dirty="0">
                <a:solidFill>
                  <a:srgbClr val="FF0000"/>
                </a:solidFill>
                <a:latin typeface="+mn-lt"/>
              </a:rPr>
              <a:t>follow instructions</a:t>
            </a:r>
            <a:r>
              <a:rPr lang="en-US" altLang="zh-CN" sz="1600" dirty="0">
                <a:latin typeface="+mn-lt"/>
              </a:rPr>
              <a:t>,</a:t>
            </a:r>
            <a:r>
              <a:rPr lang="zh-CN" altLang="en-US" sz="1600" dirty="0">
                <a:latin typeface="+mn-lt"/>
              </a:rPr>
              <a:t> </a:t>
            </a:r>
            <a:r>
              <a:rPr lang="en-US" altLang="zh-CN" sz="1600" dirty="0">
                <a:latin typeface="+mn-lt"/>
              </a:rPr>
              <a:t>become more </a:t>
            </a:r>
            <a:r>
              <a:rPr lang="en-US" altLang="zh-CN" sz="1600" b="1" i="1" dirty="0">
                <a:latin typeface="+mn-lt"/>
              </a:rPr>
              <a:t>helpful,</a:t>
            </a:r>
            <a:r>
              <a:rPr lang="zh-CN" altLang="en-US" sz="1600" b="1" i="1" dirty="0">
                <a:latin typeface="+mn-lt"/>
              </a:rPr>
              <a:t> </a:t>
            </a:r>
            <a:r>
              <a:rPr lang="en-US" altLang="zh-CN" sz="1600" b="1" i="1" dirty="0">
                <a:latin typeface="+mn-lt"/>
              </a:rPr>
              <a:t>honest,</a:t>
            </a:r>
            <a:r>
              <a:rPr lang="zh-CN" altLang="en-US" sz="1600" b="1" i="1" dirty="0">
                <a:latin typeface="+mn-lt"/>
              </a:rPr>
              <a:t> </a:t>
            </a:r>
            <a:r>
              <a:rPr lang="en-US" altLang="zh-CN" sz="1600" b="1" i="1" dirty="0">
                <a:latin typeface="+mn-lt"/>
              </a:rPr>
              <a:t>and harmless </a:t>
            </a:r>
            <a:r>
              <a:rPr lang="en-US" altLang="zh-CN" sz="1600" dirty="0">
                <a:latin typeface="+mn-lt"/>
              </a:rPr>
              <a:t>(HHH),</a:t>
            </a:r>
            <a:r>
              <a:rPr lang="zh-CN" altLang="en-US" sz="1600" dirty="0">
                <a:latin typeface="+mn-lt"/>
              </a:rPr>
              <a:t> </a:t>
            </a:r>
            <a:r>
              <a:rPr lang="en-US" altLang="zh-CN" sz="1600" dirty="0">
                <a:latin typeface="+mn-lt"/>
              </a:rPr>
              <a:t>and generate </a:t>
            </a:r>
            <a:r>
              <a:rPr lang="en-US" altLang="zh-CN" sz="1600" b="1" i="1" dirty="0">
                <a:latin typeface="+mn-lt"/>
              </a:rPr>
              <a:t>truthful,</a:t>
            </a:r>
            <a:r>
              <a:rPr lang="zh-CN" altLang="en-US" sz="1600" b="1" i="1" dirty="0">
                <a:latin typeface="+mn-lt"/>
              </a:rPr>
              <a:t> </a:t>
            </a:r>
            <a:r>
              <a:rPr lang="en-US" altLang="zh-CN" sz="1600" b="1" i="1" dirty="0">
                <a:latin typeface="+mn-lt"/>
              </a:rPr>
              <a:t>fair,</a:t>
            </a:r>
            <a:r>
              <a:rPr lang="zh-CN" altLang="en-US" sz="1600" b="1" i="1" dirty="0">
                <a:latin typeface="+mn-lt"/>
              </a:rPr>
              <a:t> </a:t>
            </a:r>
            <a:r>
              <a:rPr lang="en-US" altLang="zh-CN" sz="1600" b="1" i="1" dirty="0">
                <a:latin typeface="+mn-lt"/>
              </a:rPr>
              <a:t>and </a:t>
            </a:r>
            <a:r>
              <a:rPr lang="en-US" altLang="zh-CN" sz="1600" b="1" i="1" u="sng" dirty="0">
                <a:solidFill>
                  <a:srgbClr val="FF0000"/>
                </a:solidFill>
                <a:latin typeface="+mn-lt"/>
              </a:rPr>
              <a:t>safe</a:t>
            </a:r>
            <a:r>
              <a:rPr lang="en-US" altLang="zh-CN" sz="1600" b="1" i="1" dirty="0">
                <a:latin typeface="+mn-lt"/>
              </a:rPr>
              <a:t> </a:t>
            </a:r>
            <a:r>
              <a:rPr lang="en-US" altLang="zh-CN" sz="1600" dirty="0">
                <a:latin typeface="+mn-lt"/>
              </a:rPr>
              <a:t>responses</a:t>
            </a:r>
          </a:p>
          <a:p>
            <a:pPr eaLnBrk="1" hangingPunct="1">
              <a:lnSpc>
                <a:spcPct val="140000"/>
              </a:lnSpc>
              <a:buClr>
                <a:srgbClr val="CC0000"/>
              </a:buClr>
            </a:pPr>
            <a:r>
              <a:rPr lang="en-US" altLang="zh-CN" sz="1600" b="1" dirty="0">
                <a:solidFill>
                  <a:srgbClr val="FF0000"/>
                </a:solidFill>
                <a:latin typeface="+mn-lt"/>
              </a:rPr>
              <a:t>Overrefusing</a:t>
            </a:r>
            <a:r>
              <a:rPr lang="en-US" altLang="zh-CN" sz="1600" dirty="0">
                <a:solidFill>
                  <a:srgbClr val="FF0000"/>
                </a:solidFill>
                <a:latin typeface="+mn-lt"/>
              </a:rPr>
              <a:t> </a:t>
            </a:r>
            <a:r>
              <a:rPr lang="en-US" altLang="zh-CN" sz="1600" b="1" dirty="0">
                <a:solidFill>
                  <a:srgbClr val="FF0000"/>
                </a:solidFill>
                <a:latin typeface="+mn-lt"/>
              </a:rPr>
              <a:t>Problem</a:t>
            </a:r>
            <a:br>
              <a:rPr lang="en-US" altLang="zh-CN" sz="1600" dirty="0">
                <a:latin typeface="+mn-lt"/>
              </a:rPr>
            </a:br>
            <a:r>
              <a:rPr lang="en-US" altLang="zh-CN" sz="1600" dirty="0">
                <a:latin typeface="+mn-lt"/>
              </a:rPr>
              <a:t>“Tend</a:t>
            </a:r>
            <a:r>
              <a:rPr lang="zh-CN" altLang="en-US" sz="1600" dirty="0">
                <a:latin typeface="+mn-lt"/>
              </a:rPr>
              <a:t> </a:t>
            </a:r>
            <a:r>
              <a:rPr lang="en-US" altLang="zh-CN" sz="1600" dirty="0">
                <a:latin typeface="+mn-lt"/>
              </a:rPr>
              <a:t>to become overly </a:t>
            </a:r>
            <a:r>
              <a:rPr lang="en-US" altLang="zh-CN" sz="1600" b="1" dirty="0">
                <a:solidFill>
                  <a:srgbClr val="FF0000"/>
                </a:solidFill>
                <a:latin typeface="+mn-lt"/>
              </a:rPr>
              <a:t>cautious in certain ways</a:t>
            </a:r>
            <a:r>
              <a:rPr lang="en-US" altLang="zh-CN" sz="1600" dirty="0">
                <a:latin typeface="+mn-lt"/>
              </a:rPr>
              <a:t>,</a:t>
            </a:r>
            <a:r>
              <a:rPr lang="zh-CN" altLang="en-US" sz="1600" dirty="0">
                <a:latin typeface="+mn-lt"/>
              </a:rPr>
              <a:t> </a:t>
            </a:r>
            <a:r>
              <a:rPr lang="en-US" altLang="zh-CN" sz="1600" dirty="0">
                <a:latin typeface="+mn-lt"/>
              </a:rPr>
              <a:t>refusing innocuous</a:t>
            </a:r>
            <a:r>
              <a:rPr lang="zh-CN" altLang="en-US" sz="1600" dirty="0">
                <a:latin typeface="+mn-lt"/>
              </a:rPr>
              <a:t> </a:t>
            </a:r>
            <a:r>
              <a:rPr lang="en-US" altLang="zh-CN" sz="1600" dirty="0">
                <a:latin typeface="+mn-lt"/>
              </a:rPr>
              <a:t>requests</a:t>
            </a:r>
            <a:r>
              <a:rPr lang="zh-CN" altLang="en-US" sz="1600" dirty="0">
                <a:latin typeface="+mn-lt"/>
              </a:rPr>
              <a:t> </a:t>
            </a:r>
            <a:r>
              <a:rPr lang="en-US" altLang="zh-CN" sz="1600" dirty="0">
                <a:latin typeface="+mn-lt"/>
              </a:rPr>
              <a:t>and excessively</a:t>
            </a:r>
            <a:r>
              <a:rPr lang="zh-CN" altLang="en-US" sz="1600" dirty="0">
                <a:latin typeface="+mn-lt"/>
              </a:rPr>
              <a:t> </a:t>
            </a:r>
            <a:r>
              <a:rPr lang="en-US" altLang="zh-CN" sz="1600" dirty="0">
                <a:latin typeface="+mn-lt"/>
              </a:rPr>
              <a:t>hedging or ‘</a:t>
            </a:r>
            <a:r>
              <a:rPr lang="en-US" altLang="zh-CN" sz="1600" b="1" dirty="0">
                <a:solidFill>
                  <a:srgbClr val="FF0000"/>
                </a:solidFill>
                <a:latin typeface="+mn-lt"/>
              </a:rPr>
              <a:t>overrefusing</a:t>
            </a:r>
            <a:r>
              <a:rPr lang="en-US" altLang="zh-CN" sz="1600" dirty="0">
                <a:latin typeface="+mn-lt"/>
              </a:rPr>
              <a:t>’”</a:t>
            </a:r>
            <a:r>
              <a:rPr lang="zh-CN" altLang="en-US" sz="1600" dirty="0">
                <a:latin typeface="+mn-lt"/>
              </a:rPr>
              <a:t> </a:t>
            </a:r>
            <a:r>
              <a:rPr lang="en-US" altLang="zh-CN" sz="1600" baseline="30000" dirty="0">
                <a:latin typeface="+mn-lt"/>
              </a:rPr>
              <a:t>[2]</a:t>
            </a:r>
            <a:endParaRPr lang="en-HK" altLang="zh-CN" sz="1600" baseline="30000" dirty="0">
              <a:latin typeface="+mn-lt"/>
            </a:endParaRPr>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2" y="4382609"/>
            <a:ext cx="8569684" cy="646331"/>
          </a:xfrm>
          <a:prstGeom prst="rect">
            <a:avLst/>
          </a:prstGeom>
          <a:noFill/>
        </p:spPr>
        <p:txBody>
          <a:bodyPr wrap="square">
            <a:spAutoFit/>
          </a:bodyPr>
          <a:lstStyle/>
          <a:p>
            <a:r>
              <a:rPr lang="en-US" altLang="zh-CN" sz="1200" dirty="0">
                <a:latin typeface="+mn-lt"/>
              </a:rPr>
              <a:t>Credits:</a:t>
            </a:r>
          </a:p>
          <a:p>
            <a:r>
              <a:rPr lang="en-US" altLang="zh-CN" sz="1200" dirty="0">
                <a:latin typeface="+mn-lt"/>
              </a:rPr>
              <a:t>[1]</a:t>
            </a:r>
            <a:r>
              <a:rPr lang="zh-CN" altLang="en-US" sz="1200" dirty="0">
                <a:latin typeface="+mn-lt"/>
              </a:rPr>
              <a:t> </a:t>
            </a:r>
            <a:r>
              <a:rPr lang="en-US" altLang="zh-CN" sz="1200" dirty="0">
                <a:latin typeface="+mn-lt"/>
              </a:rPr>
              <a:t>Ouyang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Training language models to follow instructions with human feedback,</a:t>
            </a:r>
            <a:r>
              <a:rPr lang="zh-CN" altLang="en-US" sz="1200" dirty="0">
                <a:latin typeface="+mn-lt"/>
              </a:rPr>
              <a:t> </a:t>
            </a:r>
            <a:r>
              <a:rPr lang="en-US" altLang="zh-CN" sz="1200" dirty="0">
                <a:latin typeface="+mn-lt"/>
              </a:rPr>
              <a:t>In arXiv’22.</a:t>
            </a:r>
          </a:p>
          <a:p>
            <a:r>
              <a:rPr lang="en-US" altLang="zh-CN" sz="1200" dirty="0">
                <a:latin typeface="+mn-lt"/>
              </a:rPr>
              <a:t>[2]</a:t>
            </a:r>
            <a:r>
              <a:rPr lang="zh-CN" altLang="en-US" sz="1200" dirty="0">
                <a:latin typeface="+mn-lt"/>
              </a:rPr>
              <a:t> </a:t>
            </a:r>
            <a:r>
              <a:rPr lang="en-US" altLang="zh-CN" sz="1200" dirty="0" err="1">
                <a:latin typeface="+mn-lt"/>
              </a:rPr>
              <a:t>OpenAI</a:t>
            </a:r>
            <a:r>
              <a:rPr lang="en-US" altLang="zh-CN" sz="1200" dirty="0">
                <a:latin typeface="+mn-lt"/>
              </a:rPr>
              <a:t>,</a:t>
            </a:r>
            <a:r>
              <a:rPr lang="zh-CN" altLang="en-US" sz="1200" dirty="0">
                <a:latin typeface="+mn-lt"/>
              </a:rPr>
              <a:t> </a:t>
            </a:r>
            <a:r>
              <a:rPr lang="en-HK" altLang="zh-CN" sz="1200" dirty="0">
                <a:latin typeface="+mn-lt"/>
              </a:rPr>
              <a:t>GPT-4 System Card</a:t>
            </a:r>
            <a:r>
              <a:rPr lang="en-US" altLang="zh-CN" sz="1200" dirty="0">
                <a:latin typeface="+mn-lt"/>
              </a:rPr>
              <a:t>,</a:t>
            </a:r>
            <a:r>
              <a:rPr lang="zh-CN" altLang="en-US" sz="1200" dirty="0">
                <a:latin typeface="+mn-lt"/>
              </a:rPr>
              <a:t> </a:t>
            </a:r>
            <a:r>
              <a:rPr lang="en-US" altLang="zh-CN" sz="1200" dirty="0">
                <a:latin typeface="+mn-lt"/>
              </a:rPr>
              <a:t>In</a:t>
            </a:r>
            <a:r>
              <a:rPr lang="zh-CN" altLang="en-US" sz="1200" dirty="0">
                <a:latin typeface="+mn-lt"/>
              </a:rPr>
              <a:t> </a:t>
            </a:r>
            <a:r>
              <a:rPr lang="en-HK" altLang="zh-CN" sz="1200" dirty="0">
                <a:latin typeface="+mn-lt"/>
                <a:hlinkClick r:id="rId4"/>
              </a:rPr>
              <a:t>https://cdn.openai.com/papers/gpt-4-system-card.pdf</a:t>
            </a:r>
            <a:r>
              <a:rPr lang="en-US" altLang="zh-CN" sz="1200" dirty="0">
                <a:latin typeface="+mn-lt"/>
              </a:rPr>
              <a:t>.</a:t>
            </a:r>
            <a:endParaRPr lang="en-HK" altLang="zh-CN" sz="1200" dirty="0">
              <a:latin typeface="+mn-lt"/>
            </a:endParaRPr>
          </a:p>
        </p:txBody>
      </p:sp>
    </p:spTree>
    <p:extLst>
      <p:ext uri="{BB962C8B-B14F-4D97-AF65-F5344CB8AC3E}">
        <p14:creationId xmlns:p14="http://schemas.microsoft.com/office/powerpoint/2010/main" val="3585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13" name="TextBox 12">
            <a:extLst>
              <a:ext uri="{FF2B5EF4-FFF2-40B4-BE49-F238E27FC236}">
                <a16:creationId xmlns:a16="http://schemas.microsoft.com/office/drawing/2014/main" id="{29BD7862-6FF6-AC63-BB96-BDB31F1A7D08}"/>
              </a:ext>
            </a:extLst>
          </p:cNvPr>
          <p:cNvSpPr txBox="1"/>
          <p:nvPr/>
        </p:nvSpPr>
        <p:spPr>
          <a:xfrm>
            <a:off x="341114" y="4909230"/>
            <a:ext cx="8569684" cy="276999"/>
          </a:xfrm>
          <a:prstGeom prst="rect">
            <a:avLst/>
          </a:prstGeom>
          <a:noFill/>
        </p:spPr>
        <p:txBody>
          <a:bodyPr wrap="square">
            <a:spAutoFit/>
          </a:bodyPr>
          <a:lstStyle/>
          <a:p>
            <a:r>
              <a:rPr lang="en-US" altLang="zh-CN" sz="1200" dirty="0">
                <a:latin typeface="+mn-lt"/>
              </a:rPr>
              <a:t>Diagram Credit:</a:t>
            </a:r>
            <a:r>
              <a:rPr lang="zh-CN" altLang="en-US" sz="1200" dirty="0">
                <a:latin typeface="+mn-lt"/>
              </a:rPr>
              <a:t> </a:t>
            </a:r>
            <a:r>
              <a:rPr lang="en-US" altLang="zh-CN" sz="1200" dirty="0">
                <a:latin typeface="+mn-lt"/>
              </a:rPr>
              <a:t>Ouyang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Training language models to follow instructions with human feedback,</a:t>
            </a:r>
            <a:r>
              <a:rPr lang="zh-CN" altLang="en-US" sz="1200" dirty="0">
                <a:latin typeface="+mn-lt"/>
              </a:rPr>
              <a:t> </a:t>
            </a:r>
            <a:r>
              <a:rPr lang="en-US" altLang="zh-CN" sz="1200" dirty="0">
                <a:latin typeface="+mn-lt"/>
              </a:rPr>
              <a:t>In arXiv’22.</a:t>
            </a:r>
            <a:endParaRPr lang="en-HK" altLang="zh-CN" sz="1200" dirty="0">
              <a:latin typeface="+mn-lt"/>
            </a:endParaRPr>
          </a:p>
        </p:txBody>
      </p:sp>
      <p:pic>
        <p:nvPicPr>
          <p:cNvPr id="14" name="Picture 13">
            <a:extLst>
              <a:ext uri="{FF2B5EF4-FFF2-40B4-BE49-F238E27FC236}">
                <a16:creationId xmlns:a16="http://schemas.microsoft.com/office/drawing/2014/main" id="{77194114-FD30-2277-35B4-DF5B9DB4AFA6}"/>
              </a:ext>
            </a:extLst>
          </p:cNvPr>
          <p:cNvPicPr>
            <a:picLocks noChangeAspect="1"/>
          </p:cNvPicPr>
          <p:nvPr/>
        </p:nvPicPr>
        <p:blipFill>
          <a:blip r:embed="rId3"/>
          <a:stretch>
            <a:fillRect/>
          </a:stretch>
        </p:blipFill>
        <p:spPr>
          <a:xfrm>
            <a:off x="864704" y="374419"/>
            <a:ext cx="7414592" cy="4450991"/>
          </a:xfrm>
          <a:prstGeom prst="rect">
            <a:avLst/>
          </a:prstGeom>
        </p:spPr>
      </p:pic>
      <p:sp>
        <p:nvSpPr>
          <p:cNvPr id="20" name="TextBox 19">
            <a:extLst>
              <a:ext uri="{FF2B5EF4-FFF2-40B4-BE49-F238E27FC236}">
                <a16:creationId xmlns:a16="http://schemas.microsoft.com/office/drawing/2014/main" id="{96D2D94A-EF0D-93AA-BB74-F2554A53B116}"/>
              </a:ext>
            </a:extLst>
          </p:cNvPr>
          <p:cNvSpPr txBox="1"/>
          <p:nvPr/>
        </p:nvSpPr>
        <p:spPr>
          <a:xfrm>
            <a:off x="666124" y="4449885"/>
            <a:ext cx="2664296" cy="584775"/>
          </a:xfrm>
          <a:prstGeom prst="rect">
            <a:avLst/>
          </a:prstGeom>
          <a:noFill/>
        </p:spPr>
        <p:txBody>
          <a:bodyPr wrap="square" rtlCol="0">
            <a:spAutoFit/>
          </a:bodyPr>
          <a:lstStyle/>
          <a:p>
            <a:pPr algn="ctr"/>
            <a:r>
              <a:rPr lang="en-US" sz="1600" b="1" dirty="0">
                <a:solidFill>
                  <a:srgbClr val="FF0000"/>
                </a:solidFill>
                <a:latin typeface="+mn-lt"/>
              </a:rPr>
              <a:t>Supervised</a:t>
            </a:r>
            <a:r>
              <a:rPr lang="zh-CN" altLang="en-US" sz="1600" b="1" dirty="0">
                <a:solidFill>
                  <a:srgbClr val="FF0000"/>
                </a:solidFill>
                <a:latin typeface="+mn-lt"/>
              </a:rPr>
              <a:t> </a:t>
            </a:r>
            <a:r>
              <a:rPr lang="en-US" altLang="zh-CN" sz="1600" b="1" dirty="0">
                <a:solidFill>
                  <a:srgbClr val="FF0000"/>
                </a:solidFill>
                <a:latin typeface="+mn-lt"/>
              </a:rPr>
              <a:t>Fine-tuning </a:t>
            </a:r>
          </a:p>
          <a:p>
            <a:pPr algn="ctr"/>
            <a:r>
              <a:rPr lang="en-US" altLang="zh-CN" sz="1600" b="1" dirty="0">
                <a:solidFill>
                  <a:srgbClr val="FF0000"/>
                </a:solidFill>
                <a:latin typeface="+mn-lt"/>
              </a:rPr>
              <a:t>a pre-trained LLM</a:t>
            </a:r>
            <a:endParaRPr lang="en-US" sz="1600" b="1" dirty="0">
              <a:solidFill>
                <a:srgbClr val="FF0000"/>
              </a:solidFill>
              <a:latin typeface="+mn-lt"/>
            </a:endParaRPr>
          </a:p>
        </p:txBody>
      </p:sp>
      <p:sp>
        <p:nvSpPr>
          <p:cNvPr id="21" name="TextBox 20">
            <a:extLst>
              <a:ext uri="{FF2B5EF4-FFF2-40B4-BE49-F238E27FC236}">
                <a16:creationId xmlns:a16="http://schemas.microsoft.com/office/drawing/2014/main" id="{BC8F02C5-8466-40C8-7242-A89B8BD79286}"/>
              </a:ext>
            </a:extLst>
          </p:cNvPr>
          <p:cNvSpPr txBox="1"/>
          <p:nvPr/>
        </p:nvSpPr>
        <p:spPr>
          <a:xfrm>
            <a:off x="3149286" y="4455345"/>
            <a:ext cx="2664296" cy="584775"/>
          </a:xfrm>
          <a:prstGeom prst="rect">
            <a:avLst/>
          </a:prstGeom>
          <a:noFill/>
        </p:spPr>
        <p:txBody>
          <a:bodyPr wrap="square" rtlCol="0">
            <a:spAutoFit/>
          </a:bodyPr>
          <a:lstStyle/>
          <a:p>
            <a:pPr algn="ctr"/>
            <a:r>
              <a:rPr lang="en-US" sz="1600" b="1" dirty="0">
                <a:solidFill>
                  <a:srgbClr val="FF0000"/>
                </a:solidFill>
                <a:latin typeface="+mn-lt"/>
              </a:rPr>
              <a:t>Supervised</a:t>
            </a:r>
            <a:r>
              <a:rPr lang="zh-CN" altLang="en-US" sz="1600" b="1" dirty="0">
                <a:solidFill>
                  <a:srgbClr val="FF0000"/>
                </a:solidFill>
                <a:latin typeface="+mn-lt"/>
              </a:rPr>
              <a:t> </a:t>
            </a:r>
            <a:r>
              <a:rPr lang="en-US" altLang="zh-CN" sz="1600" b="1" dirty="0">
                <a:solidFill>
                  <a:srgbClr val="FF0000"/>
                </a:solidFill>
                <a:latin typeface="+mn-lt"/>
              </a:rPr>
              <a:t>Learning</a:t>
            </a:r>
          </a:p>
          <a:p>
            <a:pPr algn="ctr"/>
            <a:r>
              <a:rPr lang="en-US" altLang="zh-CN" sz="1600" b="1" dirty="0">
                <a:solidFill>
                  <a:srgbClr val="FF0000"/>
                </a:solidFill>
                <a:latin typeface="+mn-lt"/>
              </a:rPr>
              <a:t>a Reward Model</a:t>
            </a:r>
            <a:endParaRPr lang="en-US" sz="1600" b="1" dirty="0">
              <a:solidFill>
                <a:srgbClr val="FF0000"/>
              </a:solidFill>
              <a:latin typeface="+mn-lt"/>
            </a:endParaRPr>
          </a:p>
        </p:txBody>
      </p:sp>
      <p:sp>
        <p:nvSpPr>
          <p:cNvPr id="22" name="TextBox 21">
            <a:extLst>
              <a:ext uri="{FF2B5EF4-FFF2-40B4-BE49-F238E27FC236}">
                <a16:creationId xmlns:a16="http://schemas.microsoft.com/office/drawing/2014/main" id="{9CB3E6F9-5EF0-4C92-786F-DBD5F75A500A}"/>
              </a:ext>
            </a:extLst>
          </p:cNvPr>
          <p:cNvSpPr txBox="1"/>
          <p:nvPr/>
        </p:nvSpPr>
        <p:spPr>
          <a:xfrm>
            <a:off x="6210740" y="4449884"/>
            <a:ext cx="2664296" cy="584775"/>
          </a:xfrm>
          <a:prstGeom prst="rect">
            <a:avLst/>
          </a:prstGeom>
          <a:noFill/>
        </p:spPr>
        <p:txBody>
          <a:bodyPr wrap="square" rtlCol="0">
            <a:spAutoFit/>
          </a:bodyPr>
          <a:lstStyle/>
          <a:p>
            <a:pPr algn="ctr"/>
            <a:r>
              <a:rPr lang="en-HK" sz="1600" b="1" dirty="0">
                <a:solidFill>
                  <a:srgbClr val="FF0000"/>
                </a:solidFill>
                <a:latin typeface="+mn-lt"/>
              </a:rPr>
              <a:t>Reinforcement</a:t>
            </a:r>
            <a:r>
              <a:rPr lang="zh-CN" altLang="en-US" sz="1600" b="1" dirty="0">
                <a:solidFill>
                  <a:srgbClr val="FF0000"/>
                </a:solidFill>
                <a:latin typeface="+mn-lt"/>
              </a:rPr>
              <a:t> </a:t>
            </a:r>
            <a:r>
              <a:rPr lang="en-US" altLang="zh-CN" sz="1600" b="1" dirty="0">
                <a:solidFill>
                  <a:srgbClr val="FF0000"/>
                </a:solidFill>
                <a:latin typeface="+mn-lt"/>
              </a:rPr>
              <a:t>Learning</a:t>
            </a:r>
          </a:p>
          <a:p>
            <a:pPr algn="ctr"/>
            <a:r>
              <a:rPr lang="en-US" sz="1600" b="1" dirty="0">
                <a:solidFill>
                  <a:srgbClr val="FF0000"/>
                </a:solidFill>
                <a:latin typeface="+mn-lt"/>
              </a:rPr>
              <a:t>the</a:t>
            </a:r>
            <a:r>
              <a:rPr lang="zh-CN" altLang="en-US" sz="1600" b="1" dirty="0">
                <a:solidFill>
                  <a:srgbClr val="FF0000"/>
                </a:solidFill>
                <a:latin typeface="+mn-lt"/>
              </a:rPr>
              <a:t> </a:t>
            </a:r>
            <a:r>
              <a:rPr lang="en-US" altLang="zh-CN" sz="1600" b="1" dirty="0">
                <a:solidFill>
                  <a:srgbClr val="FF0000"/>
                </a:solidFill>
                <a:latin typeface="+mn-lt"/>
              </a:rPr>
              <a:t>fine-tuned LLM</a:t>
            </a:r>
            <a:endParaRPr lang="en-US" sz="1600" b="1" dirty="0">
              <a:solidFill>
                <a:srgbClr val="FF0000"/>
              </a:solidFill>
              <a:latin typeface="+mn-lt"/>
            </a:endParaRPr>
          </a:p>
        </p:txBody>
      </p:sp>
    </p:spTree>
    <p:extLst>
      <p:ext uri="{BB962C8B-B14F-4D97-AF65-F5344CB8AC3E}">
        <p14:creationId xmlns:p14="http://schemas.microsoft.com/office/powerpoint/2010/main" val="200500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14" name="Picture 13">
            <a:extLst>
              <a:ext uri="{FF2B5EF4-FFF2-40B4-BE49-F238E27FC236}">
                <a16:creationId xmlns:a16="http://schemas.microsoft.com/office/drawing/2014/main" id="{77194114-FD30-2277-35B4-DF5B9DB4AFA6}"/>
              </a:ext>
            </a:extLst>
          </p:cNvPr>
          <p:cNvPicPr>
            <a:picLocks noChangeAspect="1"/>
          </p:cNvPicPr>
          <p:nvPr/>
        </p:nvPicPr>
        <p:blipFill rotWithShape="1">
          <a:blip r:embed="rId3"/>
          <a:srcRect r="67481"/>
          <a:stretch/>
        </p:blipFill>
        <p:spPr>
          <a:xfrm>
            <a:off x="864704" y="469567"/>
            <a:ext cx="2411152" cy="4450991"/>
          </a:xfrm>
          <a:prstGeom prst="rect">
            <a:avLst/>
          </a:prstGeom>
        </p:spPr>
      </p:pic>
      <p:sp>
        <p:nvSpPr>
          <p:cNvPr id="20" name="TextBox 19">
            <a:extLst>
              <a:ext uri="{FF2B5EF4-FFF2-40B4-BE49-F238E27FC236}">
                <a16:creationId xmlns:a16="http://schemas.microsoft.com/office/drawing/2014/main" id="{96D2D94A-EF0D-93AA-BB74-F2554A53B116}"/>
              </a:ext>
            </a:extLst>
          </p:cNvPr>
          <p:cNvSpPr txBox="1"/>
          <p:nvPr/>
        </p:nvSpPr>
        <p:spPr>
          <a:xfrm>
            <a:off x="4499992" y="798580"/>
            <a:ext cx="2664296" cy="830997"/>
          </a:xfrm>
          <a:prstGeom prst="rect">
            <a:avLst/>
          </a:prstGeom>
          <a:noFill/>
        </p:spPr>
        <p:txBody>
          <a:bodyPr wrap="square" rtlCol="0">
            <a:spAutoFit/>
          </a:bodyPr>
          <a:lstStyle/>
          <a:p>
            <a:pPr algn="ctr"/>
            <a:r>
              <a:rPr lang="en-US" sz="1600" b="1" dirty="0">
                <a:solidFill>
                  <a:srgbClr val="FF0000"/>
                </a:solidFill>
                <a:highlight>
                  <a:srgbClr val="FFFF00"/>
                </a:highlight>
                <a:latin typeface="+mn-lt"/>
              </a:rPr>
              <a:t>STEP </a:t>
            </a:r>
            <a:r>
              <a:rPr lang="en-US" altLang="zh-CN" sz="1600" b="1" dirty="0">
                <a:solidFill>
                  <a:srgbClr val="FF0000"/>
                </a:solidFill>
                <a:highlight>
                  <a:srgbClr val="FFFF00"/>
                </a:highlight>
                <a:latin typeface="+mn-lt"/>
              </a:rPr>
              <a:t>1</a:t>
            </a:r>
          </a:p>
          <a:p>
            <a:pPr algn="ctr"/>
            <a:r>
              <a:rPr lang="en-US" sz="1600" b="1" dirty="0">
                <a:solidFill>
                  <a:srgbClr val="FF0000"/>
                </a:solidFill>
                <a:latin typeface="+mn-lt"/>
              </a:rPr>
              <a:t>Supervised</a:t>
            </a:r>
            <a:r>
              <a:rPr lang="zh-CN" altLang="en-US" sz="1600" b="1" dirty="0">
                <a:solidFill>
                  <a:srgbClr val="FF0000"/>
                </a:solidFill>
                <a:latin typeface="+mn-lt"/>
              </a:rPr>
              <a:t> </a:t>
            </a:r>
            <a:r>
              <a:rPr lang="en-US" altLang="zh-CN" sz="1600" b="1" dirty="0">
                <a:solidFill>
                  <a:srgbClr val="FF0000"/>
                </a:solidFill>
                <a:latin typeface="+mn-lt"/>
              </a:rPr>
              <a:t>Fine-tuning</a:t>
            </a:r>
            <a:r>
              <a:rPr lang="zh-CN" altLang="en-US" sz="1600" b="1" dirty="0">
                <a:solidFill>
                  <a:srgbClr val="FF0000"/>
                </a:solidFill>
                <a:latin typeface="+mn-lt"/>
              </a:rPr>
              <a:t> </a:t>
            </a:r>
            <a:r>
              <a:rPr lang="en-US" altLang="zh-CN" sz="1600" b="1" dirty="0">
                <a:solidFill>
                  <a:srgbClr val="FF0000"/>
                </a:solidFill>
                <a:latin typeface="+mn-lt"/>
              </a:rPr>
              <a:t>(SFT) </a:t>
            </a:r>
          </a:p>
          <a:p>
            <a:pPr algn="ctr"/>
            <a:r>
              <a:rPr lang="en-US" altLang="zh-CN" sz="1600" b="1" dirty="0">
                <a:solidFill>
                  <a:srgbClr val="FF0000"/>
                </a:solidFill>
                <a:latin typeface="+mn-lt"/>
              </a:rPr>
              <a:t>a pre-trained LLM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E2BEF6-831C-66C6-3809-767E4E5C2C17}"/>
                  </a:ext>
                </a:extLst>
              </p:cNvPr>
              <p:cNvSpPr txBox="1"/>
              <p:nvPr/>
            </p:nvSpPr>
            <p:spPr>
              <a:xfrm>
                <a:off x="3275856" y="1627549"/>
                <a:ext cx="5348720" cy="940450"/>
              </a:xfrm>
              <a:prstGeom prst="rect">
                <a:avLst/>
              </a:prstGeom>
              <a:noFill/>
            </p:spPr>
            <p:txBody>
              <a:bodyPr wrap="square">
                <a:spAutoFit/>
              </a:bodyPr>
              <a:lstStyle/>
              <a:p>
                <a:pPr>
                  <a:lnSpc>
                    <a:spcPct val="140000"/>
                  </a:lnSpc>
                </a:pPr>
                <a14:m>
                  <m:oMathPara xmlns:m="http://schemas.openxmlformats.org/officeDocument/2006/math">
                    <m:oMathParaPr>
                      <m:jc m:val="centerGroup"/>
                    </m:oMathParaPr>
                    <m:oMath xmlns:m="http://schemas.openxmlformats.org/officeDocument/2006/math">
                      <m:sSub>
                        <m:sSubPr>
                          <m:ctrlPr>
                            <a:rPr lang="en-US" altLang="zh-CN" sz="1400" i="1" dirty="0" smtClean="0">
                              <a:solidFill>
                                <a:schemeClr val="tx1"/>
                              </a:solidFill>
                              <a:latin typeface="Cambria Math" panose="02040503050406030204" pitchFamily="18" charset="0"/>
                            </a:rPr>
                          </m:ctrlPr>
                        </m:sSubPr>
                        <m:e>
                          <m:r>
                            <a:rPr lang="en-US" altLang="zh-CN" sz="1400" i="1" dirty="0">
                              <a:solidFill>
                                <a:schemeClr val="tx1"/>
                              </a:solidFill>
                              <a:latin typeface="Cambria Math" panose="02040503050406030204" pitchFamily="18" charset="0"/>
                            </a:rPr>
                            <m:t>𝐿</m:t>
                          </m:r>
                        </m:e>
                        <m:sub>
                          <m:r>
                            <m:rPr>
                              <m:sty m:val="p"/>
                            </m:rPr>
                            <a:rPr lang="en-US" altLang="zh-CN" sz="1400" i="1" dirty="0">
                              <a:solidFill>
                                <a:schemeClr val="tx1"/>
                              </a:solidFill>
                              <a:latin typeface="Cambria Math" panose="02040503050406030204" pitchFamily="18" charset="0"/>
                            </a:rPr>
                            <m:t>LM</m:t>
                          </m:r>
                        </m:sub>
                      </m:sSub>
                      <m:d>
                        <m:dPr>
                          <m:ctrlPr>
                            <a:rPr lang="en-US" altLang="zh-CN" sz="1400" i="1" dirty="0">
                              <a:solidFill>
                                <a:schemeClr val="tx1"/>
                              </a:solidFill>
                              <a:latin typeface="Cambria Math" panose="02040503050406030204" pitchFamily="18" charset="0"/>
                            </a:rPr>
                          </m:ctrlPr>
                        </m:dPr>
                        <m:e>
                          <m:r>
                            <a:rPr lang="en-US" altLang="zh-CN" sz="1400" i="1" dirty="0">
                              <a:solidFill>
                                <a:schemeClr val="tx1"/>
                              </a:solidFill>
                              <a:latin typeface="Cambria Math" panose="02040503050406030204" pitchFamily="18" charset="0"/>
                              <a:ea typeface="Cambria Math" panose="02040503050406030204" pitchFamily="18" charset="0"/>
                            </a:rPr>
                            <m:t>𝑝</m:t>
                          </m:r>
                        </m:e>
                      </m:d>
                      <m:r>
                        <a:rPr lang="en-US" altLang="zh-CN" sz="1400" i="1" dirty="0">
                          <a:solidFill>
                            <a:schemeClr val="tx1"/>
                          </a:solidFill>
                          <a:latin typeface="Cambria Math" panose="02040503050406030204" pitchFamily="18" charset="0"/>
                          <a:ea typeface="Cambria Math" panose="02040503050406030204" pitchFamily="18" charset="0"/>
                        </a:rPr>
                        <m:t>≔</m:t>
                      </m:r>
                      <m:r>
                        <a:rPr lang="zh-CN" altLang="en-US" sz="1400" i="1" dirty="0">
                          <a:solidFill>
                            <a:schemeClr val="tx1"/>
                          </a:solidFill>
                          <a:latin typeface="Cambria Math" panose="02040503050406030204" pitchFamily="18" charset="0"/>
                          <a:ea typeface="Cambria Math" panose="02040503050406030204" pitchFamily="18" charset="0"/>
                        </a:rPr>
                        <m:t> </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n-US" altLang="zh-CN" sz="1400" b="0" i="1" dirty="0" smtClean="0">
                              <a:solidFill>
                                <a:schemeClr val="tx1"/>
                              </a:solidFill>
                              <a:latin typeface="Cambria Math" panose="02040503050406030204" pitchFamily="18" charset="0"/>
                              <a:ea typeface="Cambria Math" panose="02040503050406030204" pitchFamily="18" charset="0"/>
                            </a:rPr>
                            <m:t>−</m:t>
                          </m:r>
                          <m:r>
                            <a:rPr lang="en-US" altLang="zh-CN" sz="1400" i="1" dirty="0">
                              <a:solidFill>
                                <a:schemeClr val="tx1"/>
                              </a:solidFill>
                              <a:latin typeface="Cambria Math" panose="02040503050406030204" pitchFamily="18" charset="0"/>
                              <a:ea typeface="Cambria Math" panose="02040503050406030204" pitchFamily="18" charset="0"/>
                            </a:rPr>
                            <m:t>𝔼</m:t>
                          </m:r>
                        </m:e>
                        <m:sub>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r>
                            <a:rPr lang="en-US" altLang="zh-CN" sz="1400" i="1" dirty="0">
                              <a:solidFill>
                                <a:schemeClr val="tx1"/>
                              </a:solidFill>
                              <a:latin typeface="Cambria Math" panose="02040503050406030204" pitchFamily="18" charset="0"/>
                              <a:ea typeface="Cambria Math" panose="02040503050406030204" pitchFamily="18" charset="0"/>
                            </a:rPr>
                            <m:t>𝐷</m:t>
                          </m:r>
                        </m:sub>
                      </m:sSub>
                      <m:d>
                        <m:dPr>
                          <m:begChr m:val="["/>
                          <m:endChr m:val="]"/>
                          <m:ctrlPr>
                            <a:rPr lang="en-US" altLang="zh-CN" sz="1400" i="1" dirty="0">
                              <a:solidFill>
                                <a:schemeClr val="tx1"/>
                              </a:solidFill>
                              <a:latin typeface="Cambria Math" panose="02040503050406030204" pitchFamily="18" charset="0"/>
                              <a:ea typeface="Cambria Math" panose="02040503050406030204" pitchFamily="18" charset="0"/>
                            </a:rPr>
                          </m:ctrlPr>
                        </m:dPr>
                        <m:e>
                          <m:nary>
                            <m:naryPr>
                              <m:chr m:val="∑"/>
                              <m:ctrlPr>
                                <a:rPr lang="en-US" altLang="zh-CN" sz="1400" i="1" dirty="0">
                                  <a:solidFill>
                                    <a:schemeClr val="tx1"/>
                                  </a:solidFill>
                                  <a:latin typeface="Cambria Math" panose="02040503050406030204" pitchFamily="18" charset="0"/>
                                  <a:ea typeface="Cambria Math" panose="02040503050406030204" pitchFamily="18" charset="0"/>
                                </a:rPr>
                              </m:ctrlPr>
                            </m:naryPr>
                            <m:sub>
                              <m:r>
                                <m:rPr>
                                  <m:brk m:alnAt="23"/>
                                </m:rPr>
                                <a:rPr lang="en-US" altLang="zh-CN" sz="1400" i="1" dirty="0">
                                  <a:solidFill>
                                    <a:schemeClr val="tx1"/>
                                  </a:solidFill>
                                  <a:latin typeface="Cambria Math" panose="02040503050406030204" pitchFamily="18" charset="0"/>
                                  <a:ea typeface="Cambria Math" panose="02040503050406030204" pitchFamily="18" charset="0"/>
                                </a:rPr>
                                <m:t>𝑙</m:t>
                              </m:r>
                              <m:r>
                                <a:rPr lang="en-US" altLang="zh-CN" sz="1400" b="0" i="1" dirty="0">
                                  <a:solidFill>
                                    <a:schemeClr val="tx1"/>
                                  </a:solidFill>
                                  <a:latin typeface="Cambria Math" panose="02040503050406030204" pitchFamily="18" charset="0"/>
                                  <a:ea typeface="Cambria Math" panose="02040503050406030204" pitchFamily="18" charset="0"/>
                                </a:rPr>
                                <m:t>=1</m:t>
                              </m:r>
                            </m:sub>
                            <m:sup>
                              <m:r>
                                <a:rPr lang="en-US" altLang="zh-CN" sz="1400" i="1" dirty="0">
                                  <a:latin typeface="Cambria Math" panose="02040503050406030204" pitchFamily="18" charset="0"/>
                                  <a:ea typeface="Cambria Math" panose="02040503050406030204" pitchFamily="18" charset="0"/>
                                </a:rPr>
                                <m:t>𝐾</m:t>
                              </m:r>
                            </m:sup>
                            <m:e>
                              <m:r>
                                <m:rPr>
                                  <m:sty m:val="p"/>
                                </m:rPr>
                                <a:rPr lang="en-US" altLang="zh-CN" sz="1400" i="1" dirty="0">
                                  <a:solidFill>
                                    <a:schemeClr val="tx1"/>
                                  </a:solidFill>
                                  <a:latin typeface="Cambria Math" panose="02040503050406030204" pitchFamily="18" charset="0"/>
                                  <a:ea typeface="Cambria Math" panose="02040503050406030204" pitchFamily="18" charset="0"/>
                                </a:rPr>
                                <m:t>log</m:t>
                              </m:r>
                              <m:r>
                                <a:rPr lang="zh-CN" altLang="en-US" sz="1400" b="0" i="1" dirty="0">
                                  <a:solidFill>
                                    <a:schemeClr val="tx1"/>
                                  </a:solidFill>
                                  <a:latin typeface="Cambria Math" panose="02040503050406030204" pitchFamily="18" charset="0"/>
                                  <a:ea typeface="Cambria Math" panose="02040503050406030204" pitchFamily="18" charset="0"/>
                                </a:rPr>
                                <m:t> </m:t>
                              </m:r>
                              <m:r>
                                <a:rPr lang="en-US" altLang="zh-CN" sz="1400" i="1" dirty="0">
                                  <a:solidFill>
                                    <a:schemeClr val="tx1"/>
                                  </a:solidFill>
                                  <a:latin typeface="Cambria Math" panose="02040503050406030204" pitchFamily="18" charset="0"/>
                                  <a:ea typeface="Cambria Math" panose="02040503050406030204" pitchFamily="18" charset="0"/>
                                </a:rPr>
                                <m:t>𝑝</m:t>
                              </m:r>
                              <m:d>
                                <m:dPr>
                                  <m:ctrlPr>
                                    <a:rPr lang="en-US" altLang="zh-CN" sz="1400" i="1" dirty="0">
                                      <a:solidFill>
                                        <a:schemeClr val="tx1"/>
                                      </a:solidFill>
                                      <a:latin typeface="Cambria Math" panose="02040503050406030204" pitchFamily="18" charset="0"/>
                                      <a:ea typeface="Cambria Math" panose="02040503050406030204" pitchFamily="18" charset="0"/>
                                    </a:rPr>
                                  </m:ctrlPr>
                                </m:dPr>
                                <m:e>
                                  <m:sSub>
                                    <m:sSubPr>
                                      <m:ctrlPr>
                                        <a:rPr lang="en-US" altLang="zh-CN" sz="1400" i="1" dirty="0">
                                          <a:solidFill>
                                            <a:schemeClr val="tx1"/>
                                          </a:solidFill>
                                          <a:latin typeface="Cambria Math" panose="02040503050406030204" pitchFamily="18" charset="0"/>
                                        </a:rPr>
                                      </m:ctrlPr>
                                    </m:sSubPr>
                                    <m:e>
                                      <m:r>
                                        <a:rPr lang="en-US" altLang="zh-CN" sz="1400" i="1" dirty="0">
                                          <a:solidFill>
                                            <a:schemeClr val="tx1"/>
                                          </a:solidFill>
                                          <a:latin typeface="Cambria Math" panose="02040503050406030204" pitchFamily="18" charset="0"/>
                                        </a:rPr>
                                        <m:t>𝑥</m:t>
                                      </m:r>
                                    </m:e>
                                    <m:sub>
                                      <m:r>
                                        <a:rPr lang="en-US" altLang="zh-CN" sz="1400" i="1" dirty="0">
                                          <a:solidFill>
                                            <a:schemeClr val="tx1"/>
                                          </a:solidFill>
                                          <a:latin typeface="Cambria Math" panose="02040503050406030204" pitchFamily="18" charset="0"/>
                                        </a:rPr>
                                        <m:t>𝑙</m:t>
                                      </m:r>
                                    </m:sub>
                                  </m:sSub>
                                  <m:r>
                                    <a:rPr lang="en-US" altLang="zh-CN" sz="1400" i="1" dirty="0">
                                      <a:solidFill>
                                        <a:schemeClr val="tx1"/>
                                      </a:solidFill>
                                      <a:latin typeface="Cambria Math" panose="02040503050406030204" pitchFamily="18" charset="0"/>
                                    </a:rPr>
                                    <m:t>|</m:t>
                                  </m:r>
                                  <m:sSub>
                                    <m:sSubPr>
                                      <m:ctrlPr>
                                        <a:rPr lang="en-US" altLang="zh-CN" sz="1400" i="1" dirty="0">
                                          <a:solidFill>
                                            <a:schemeClr val="tx1"/>
                                          </a:solidFill>
                                          <a:latin typeface="Cambria Math" panose="02040503050406030204" pitchFamily="18" charset="0"/>
                                        </a:rPr>
                                      </m:ctrlPr>
                                    </m:sSubPr>
                                    <m:e>
                                      <m:r>
                                        <a:rPr lang="en-US" altLang="zh-CN" sz="1400" i="1" dirty="0">
                                          <a:solidFill>
                                            <a:schemeClr val="tx1"/>
                                          </a:solidFill>
                                          <a:latin typeface="Cambria Math" panose="02040503050406030204" pitchFamily="18" charset="0"/>
                                        </a:rPr>
                                        <m:t>𝑥</m:t>
                                      </m:r>
                                    </m:e>
                                    <m:sub>
                                      <m:r>
                                        <a:rPr lang="en-US" altLang="zh-CN" sz="1400" i="1" dirty="0">
                                          <a:solidFill>
                                            <a:schemeClr val="tx1"/>
                                          </a:solidFill>
                                          <a:latin typeface="Cambria Math" panose="02040503050406030204" pitchFamily="18" charset="0"/>
                                        </a:rPr>
                                        <m:t>&lt;</m:t>
                                      </m:r>
                                      <m:r>
                                        <a:rPr lang="en-US" altLang="zh-CN" sz="1400" i="1" dirty="0">
                                          <a:solidFill>
                                            <a:schemeClr val="tx1"/>
                                          </a:solidFill>
                                          <a:latin typeface="Cambria Math" panose="02040503050406030204" pitchFamily="18" charset="0"/>
                                        </a:rPr>
                                        <m:t>𝑙</m:t>
                                      </m:r>
                                    </m:sub>
                                  </m:sSub>
                                  <m:r>
                                    <a:rPr lang="en-US" altLang="zh-CN" sz="1400" b="0" i="1" dirty="0" smtClean="0">
                                      <a:solidFill>
                                        <a:schemeClr val="tx1"/>
                                      </a:solidFill>
                                      <a:latin typeface="Cambria Math" panose="02040503050406030204" pitchFamily="18" charset="0"/>
                                    </a:rPr>
                                    <m:t>;</m:t>
                                  </m:r>
                                  <m:r>
                                    <a:rPr lang="en-US" altLang="zh-CN" sz="1400" b="0" i="1" dirty="0" smtClean="0">
                                      <a:solidFill>
                                        <a:schemeClr val="tx1"/>
                                      </a:solidFill>
                                      <a:latin typeface="Cambria Math" panose="02040503050406030204" pitchFamily="18" charset="0"/>
                                      <a:ea typeface="Cambria Math" panose="02040503050406030204" pitchFamily="18" charset="0"/>
                                    </a:rPr>
                                    <m:t>𝜃</m:t>
                                  </m:r>
                                </m:e>
                              </m:d>
                            </m:e>
                          </m:nary>
                        </m:e>
                      </m:d>
                      <m:r>
                        <a:rPr lang="en-US" altLang="zh-CN" sz="1400" b="0" i="1" dirty="0" smtClean="0">
                          <a:solidFill>
                            <a:schemeClr val="tx1"/>
                          </a:solidFill>
                          <a:latin typeface="Cambria Math" panose="02040503050406030204" pitchFamily="18" charset="0"/>
                        </a:rPr>
                        <m:t>.</m:t>
                      </m:r>
                    </m:oMath>
                  </m:oMathPara>
                </a14:m>
                <a:endParaRPr lang="en-US" altLang="zh-CN" sz="1400" i="1" dirty="0">
                  <a:solidFill>
                    <a:schemeClr val="tx1"/>
                  </a:solidFill>
                </a:endParaRPr>
              </a:p>
            </p:txBody>
          </p:sp>
        </mc:Choice>
        <mc:Fallback xmlns="">
          <p:sp>
            <p:nvSpPr>
              <p:cNvPr id="2" name="TextBox 1">
                <a:extLst>
                  <a:ext uri="{FF2B5EF4-FFF2-40B4-BE49-F238E27FC236}">
                    <a16:creationId xmlns:a16="http://schemas.microsoft.com/office/drawing/2014/main" id="{7EE2BEF6-831C-66C6-3809-767E4E5C2C17}"/>
                  </a:ext>
                </a:extLst>
              </p:cNvPr>
              <p:cNvSpPr txBox="1">
                <a:spLocks noRot="1" noChangeAspect="1" noMove="1" noResize="1" noEditPoints="1" noAdjustHandles="1" noChangeArrowheads="1" noChangeShapeType="1" noTextEdit="1"/>
              </p:cNvSpPr>
              <p:nvPr/>
            </p:nvSpPr>
            <p:spPr>
              <a:xfrm>
                <a:off x="3275856" y="1627549"/>
                <a:ext cx="5348720" cy="940450"/>
              </a:xfrm>
              <a:prstGeom prst="rect">
                <a:avLst/>
              </a:prstGeom>
              <a:blipFill>
                <a:blip r:embed="rId4"/>
                <a:stretch>
                  <a:fillRect t="-44000" b="-1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1E2E140-DB25-949A-AE29-4B31FD4D0039}"/>
                  </a:ext>
                </a:extLst>
              </p:cNvPr>
              <p:cNvSpPr>
                <a:spLocks noGrp="1" noChangeArrowheads="1"/>
              </p:cNvSpPr>
              <p:nvPr>
                <p:ph idx="1"/>
              </p:nvPr>
            </p:nvSpPr>
            <p:spPr>
              <a:xfrm>
                <a:off x="3302429" y="2790526"/>
                <a:ext cx="8479854" cy="1780661"/>
              </a:xfrm>
            </p:spPr>
            <p:txBody>
              <a:bodyPr/>
              <a:lstStyle/>
              <a:p>
                <a:pPr>
                  <a:buClr>
                    <a:srgbClr val="CC0000"/>
                  </a:buClr>
                </a:pPr>
                <a:r>
                  <a:rPr lang="en-HK" altLang="zh-CN" sz="1600" dirty="0">
                    <a:latin typeface="+mn-lt"/>
                  </a:rPr>
                  <a:t>Given </a:t>
                </a:r>
                <a:r>
                  <a:rPr lang="en-HK" altLang="zh-CN" sz="1600" b="1" dirty="0">
                    <a:solidFill>
                      <a:srgbClr val="FF0000"/>
                    </a:solidFill>
                    <a:latin typeface="+mn-lt"/>
                  </a:rPr>
                  <a:t>prompts</a:t>
                </a:r>
                <a:r>
                  <a:rPr lang="en-HK" altLang="zh-CN" sz="1600" dirty="0">
                    <a:latin typeface="+mn-lt"/>
                  </a:rPr>
                  <a:t> and </a:t>
                </a:r>
                <a:r>
                  <a:rPr lang="en-HK" altLang="zh-CN" sz="1600" b="1" dirty="0">
                    <a:solidFill>
                      <a:srgbClr val="FF0000"/>
                    </a:solidFill>
                    <a:latin typeface="+mn-lt"/>
                  </a:rPr>
                  <a:t>desired </a:t>
                </a:r>
                <a:r>
                  <a:rPr lang="en-HK" altLang="zh-CN" sz="1600" b="1" dirty="0" err="1">
                    <a:solidFill>
                      <a:srgbClr val="FF0000"/>
                    </a:solidFill>
                    <a:latin typeface="+mn-lt"/>
                  </a:rPr>
                  <a:t>behavior</a:t>
                </a:r>
                <a:r>
                  <a:rPr lang="zh-CN" altLang="en-US" sz="1600" b="1" dirty="0">
                    <a:solidFill>
                      <a:srgbClr val="FF0000"/>
                    </a:solidFill>
                    <a:latin typeface="+mn-lt"/>
                  </a:rPr>
                  <a:t> </a:t>
                </a:r>
                <a:r>
                  <a:rPr lang="en-US" altLang="zh-CN" sz="1600" b="1" dirty="0">
                    <a:solidFill>
                      <a:srgbClr val="FF0000"/>
                    </a:solidFill>
                    <a:latin typeface="+mn-lt"/>
                  </a:rPr>
                  <a:t>(demonstrations)</a:t>
                </a:r>
                <a:endParaRPr lang="en-HK" altLang="zh-CN" sz="1600" b="1" dirty="0">
                  <a:solidFill>
                    <a:srgbClr val="FF0000"/>
                  </a:solidFill>
                  <a:latin typeface="+mn-lt"/>
                </a:endParaRPr>
              </a:p>
              <a:p>
                <a:pPr>
                  <a:buClr>
                    <a:srgbClr val="CC0000"/>
                  </a:buClr>
                </a:pPr>
                <a14:m>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𝐾</m:t>
                    </m:r>
                  </m:oMath>
                </a14:m>
                <a:r>
                  <a:rPr lang="zh-CN" altLang="en-US" sz="1600" dirty="0">
                    <a:solidFill>
                      <a:srgbClr val="C00000"/>
                    </a:solidFill>
                    <a:latin typeface="+mn-lt"/>
                  </a:rPr>
                  <a:t> </a:t>
                </a:r>
                <a:r>
                  <a:rPr lang="en-US" altLang="zh-CN" sz="1600" dirty="0">
                    <a:latin typeface="+mn-lt"/>
                  </a:rPr>
                  <a:t>is the number of tokens in the output</a:t>
                </a:r>
                <a:r>
                  <a:rPr lang="zh-CN" altLang="en-US" sz="1600" dirty="0">
                    <a:latin typeface="+mn-lt"/>
                  </a:rPr>
                  <a:t> </a:t>
                </a:r>
                <a:r>
                  <a:rPr lang="en-US" altLang="zh-CN" sz="1600" dirty="0">
                    <a:latin typeface="+mn-lt"/>
                  </a:rPr>
                  <a:t>response.</a:t>
                </a:r>
                <a:endParaRPr lang="en-HK" altLang="zh-CN" sz="1600" dirty="0">
                  <a:latin typeface="+mn-lt"/>
                </a:endParaRPr>
              </a:p>
              <a:p>
                <a:pPr>
                  <a:buClr>
                    <a:srgbClr val="CC0000"/>
                  </a:buClr>
                </a:pPr>
                <a:r>
                  <a:rPr lang="en-HK" altLang="zh-CN" sz="1600" dirty="0">
                    <a:latin typeface="+mn-lt"/>
                  </a:rPr>
                  <a:t>Model initialized by the </a:t>
                </a:r>
                <a:r>
                  <a:rPr lang="en-US" altLang="zh-CN" sz="1600" i="1" dirty="0">
                    <a:latin typeface="+mn-lt"/>
                  </a:rPr>
                  <a:t>supervised </a:t>
                </a:r>
                <a:r>
                  <a:rPr lang="en-HK" altLang="zh-CN" sz="1600" i="1" dirty="0">
                    <a:latin typeface="+mn-lt"/>
                  </a:rPr>
                  <a:t>fine</a:t>
                </a:r>
                <a:r>
                  <a:rPr lang="en-US" altLang="zh-CN" sz="1600" i="1" dirty="0">
                    <a:latin typeface="+mn-lt"/>
                  </a:rPr>
                  <a:t>-tuned model</a:t>
                </a:r>
              </a:p>
              <a:p>
                <a:pPr>
                  <a:buClr>
                    <a:srgbClr val="CC0000"/>
                  </a:buClr>
                </a:pPr>
                <a:endParaRPr lang="en-HK" altLang="zh-CN" sz="1600" dirty="0">
                  <a:latin typeface="+mn-lt"/>
                </a:endParaRPr>
              </a:p>
            </p:txBody>
          </p:sp>
        </mc:Choice>
        <mc:Fallback xmlns="">
          <p:sp>
            <p:nvSpPr>
              <p:cNvPr id="4" name="Rectangle 3">
                <a:extLst>
                  <a:ext uri="{FF2B5EF4-FFF2-40B4-BE49-F238E27FC236}">
                    <a16:creationId xmlns:a16="http://schemas.microsoft.com/office/drawing/2014/main" id="{11E2E140-DB25-949A-AE29-4B31FD4D0039}"/>
                  </a:ext>
                </a:extLst>
              </p:cNvPr>
              <p:cNvSpPr>
                <a:spLocks noGrp="1" noRot="1" noChangeAspect="1" noMove="1" noResize="1" noEditPoints="1" noAdjustHandles="1" noChangeArrowheads="1" noChangeShapeType="1" noTextEdit="1"/>
              </p:cNvSpPr>
              <p:nvPr>
                <p:ph idx="1"/>
              </p:nvPr>
            </p:nvSpPr>
            <p:spPr>
              <a:xfrm>
                <a:off x="3302429" y="2790526"/>
                <a:ext cx="8479854" cy="1780661"/>
              </a:xfrm>
              <a:blipFill>
                <a:blip r:embed="rId5"/>
                <a:stretch>
                  <a:fillRect l="-449" t="-212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9BD7862-6FF6-AC63-BB96-BDB31F1A7D08}"/>
              </a:ext>
            </a:extLst>
          </p:cNvPr>
          <p:cNvSpPr txBox="1"/>
          <p:nvPr/>
        </p:nvSpPr>
        <p:spPr>
          <a:xfrm>
            <a:off x="574316" y="4754822"/>
            <a:ext cx="8569684" cy="276999"/>
          </a:xfrm>
          <a:prstGeom prst="rect">
            <a:avLst/>
          </a:prstGeom>
          <a:noFill/>
        </p:spPr>
        <p:txBody>
          <a:bodyPr wrap="square">
            <a:spAutoFit/>
          </a:bodyPr>
          <a:lstStyle/>
          <a:p>
            <a:r>
              <a:rPr lang="en-US" altLang="zh-CN" sz="1200" dirty="0">
                <a:latin typeface="+mn-lt"/>
              </a:rPr>
              <a:t>Diagram Credits:</a:t>
            </a:r>
            <a:r>
              <a:rPr lang="zh-CN" altLang="en-US" sz="1200" dirty="0">
                <a:latin typeface="+mn-lt"/>
              </a:rPr>
              <a:t> </a:t>
            </a:r>
            <a:r>
              <a:rPr lang="en-US" altLang="zh-CN" sz="1200" dirty="0">
                <a:latin typeface="+mn-lt"/>
              </a:rPr>
              <a:t>Ouyang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Training language models to follow instructions with human feedback,</a:t>
            </a:r>
            <a:r>
              <a:rPr lang="zh-CN" altLang="en-US" sz="1200" dirty="0">
                <a:latin typeface="+mn-lt"/>
              </a:rPr>
              <a:t> </a:t>
            </a:r>
            <a:r>
              <a:rPr lang="en-US" altLang="zh-CN" sz="1200" dirty="0">
                <a:latin typeface="+mn-lt"/>
              </a:rPr>
              <a:t>In arXiv’22.</a:t>
            </a:r>
            <a:endParaRPr lang="en-HK" altLang="zh-CN" sz="1200" dirty="0">
              <a:latin typeface="+mn-lt"/>
            </a:endParaRPr>
          </a:p>
        </p:txBody>
      </p:sp>
    </p:spTree>
    <p:extLst>
      <p:ext uri="{BB962C8B-B14F-4D97-AF65-F5344CB8AC3E}">
        <p14:creationId xmlns:p14="http://schemas.microsoft.com/office/powerpoint/2010/main" val="137792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13" name="TextBox 12">
            <a:extLst>
              <a:ext uri="{FF2B5EF4-FFF2-40B4-BE49-F238E27FC236}">
                <a16:creationId xmlns:a16="http://schemas.microsoft.com/office/drawing/2014/main" id="{29BD7862-6FF6-AC63-BB96-BDB31F1A7D08}"/>
              </a:ext>
            </a:extLst>
          </p:cNvPr>
          <p:cNvSpPr txBox="1"/>
          <p:nvPr/>
        </p:nvSpPr>
        <p:spPr>
          <a:xfrm>
            <a:off x="443353" y="4803871"/>
            <a:ext cx="8569684" cy="276999"/>
          </a:xfrm>
          <a:prstGeom prst="rect">
            <a:avLst/>
          </a:prstGeom>
          <a:noFill/>
        </p:spPr>
        <p:txBody>
          <a:bodyPr wrap="square">
            <a:spAutoFit/>
          </a:bodyPr>
          <a:lstStyle/>
          <a:p>
            <a:r>
              <a:rPr lang="en-US" altLang="zh-CN" sz="1200" dirty="0">
                <a:latin typeface="+mn-lt"/>
              </a:rPr>
              <a:t>Diagram Credits:</a:t>
            </a:r>
            <a:r>
              <a:rPr lang="zh-CN" altLang="en-US" sz="1200" dirty="0">
                <a:latin typeface="+mn-lt"/>
              </a:rPr>
              <a:t> </a:t>
            </a:r>
            <a:r>
              <a:rPr lang="en-US" altLang="zh-CN" sz="1200" dirty="0">
                <a:latin typeface="+mn-lt"/>
              </a:rPr>
              <a:t>Ouyang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Training language models to follow instructions with human feedback,</a:t>
            </a:r>
            <a:r>
              <a:rPr lang="zh-CN" altLang="en-US" sz="1200" dirty="0">
                <a:latin typeface="+mn-lt"/>
              </a:rPr>
              <a:t> </a:t>
            </a:r>
            <a:r>
              <a:rPr lang="en-US" altLang="zh-CN" sz="1200" dirty="0">
                <a:latin typeface="+mn-lt"/>
              </a:rPr>
              <a:t>In arXiv’22.</a:t>
            </a:r>
            <a:endParaRPr lang="en-HK" altLang="zh-CN" sz="1200" dirty="0">
              <a:latin typeface="+mn-lt"/>
            </a:endParaRPr>
          </a:p>
        </p:txBody>
      </p:sp>
      <p:pic>
        <p:nvPicPr>
          <p:cNvPr id="14" name="Picture 13">
            <a:extLst>
              <a:ext uri="{FF2B5EF4-FFF2-40B4-BE49-F238E27FC236}">
                <a16:creationId xmlns:a16="http://schemas.microsoft.com/office/drawing/2014/main" id="{77194114-FD30-2277-35B4-DF5B9DB4AFA6}"/>
              </a:ext>
            </a:extLst>
          </p:cNvPr>
          <p:cNvPicPr>
            <a:picLocks noChangeAspect="1"/>
          </p:cNvPicPr>
          <p:nvPr/>
        </p:nvPicPr>
        <p:blipFill rotWithShape="1">
          <a:blip r:embed="rId3"/>
          <a:srcRect l="33490" r="35432"/>
          <a:stretch/>
        </p:blipFill>
        <p:spPr>
          <a:xfrm>
            <a:off x="443353" y="571982"/>
            <a:ext cx="2185626" cy="4221841"/>
          </a:xfrm>
          <a:prstGeom prst="rect">
            <a:avLst/>
          </a:prstGeom>
        </p:spPr>
      </p:pic>
      <p:sp>
        <p:nvSpPr>
          <p:cNvPr id="21" name="TextBox 20">
            <a:extLst>
              <a:ext uri="{FF2B5EF4-FFF2-40B4-BE49-F238E27FC236}">
                <a16:creationId xmlns:a16="http://schemas.microsoft.com/office/drawing/2014/main" id="{BC8F02C5-8466-40C8-7242-A89B8BD79286}"/>
              </a:ext>
            </a:extLst>
          </p:cNvPr>
          <p:cNvSpPr txBox="1"/>
          <p:nvPr/>
        </p:nvSpPr>
        <p:spPr>
          <a:xfrm>
            <a:off x="3980299" y="502603"/>
            <a:ext cx="3875082" cy="584775"/>
          </a:xfrm>
          <a:prstGeom prst="rect">
            <a:avLst/>
          </a:prstGeom>
          <a:noFill/>
        </p:spPr>
        <p:txBody>
          <a:bodyPr wrap="square" rtlCol="0">
            <a:spAutoFit/>
          </a:bodyPr>
          <a:lstStyle/>
          <a:p>
            <a:pPr algn="ctr"/>
            <a:r>
              <a:rPr lang="en-HK" sz="1600" b="1" dirty="0">
                <a:solidFill>
                  <a:srgbClr val="FF0000"/>
                </a:solidFill>
                <a:highlight>
                  <a:srgbClr val="FFFF00"/>
                </a:highlight>
                <a:latin typeface="+mn-lt"/>
              </a:rPr>
              <a:t>STEP</a:t>
            </a:r>
            <a:r>
              <a:rPr lang="zh-CN" altLang="en-US" sz="1600" b="1" dirty="0">
                <a:solidFill>
                  <a:srgbClr val="FF0000"/>
                </a:solidFill>
                <a:highlight>
                  <a:srgbClr val="FFFF00"/>
                </a:highlight>
                <a:latin typeface="+mn-lt"/>
              </a:rPr>
              <a:t> </a:t>
            </a:r>
            <a:r>
              <a:rPr lang="en-US" altLang="zh-CN" sz="1600" b="1" dirty="0">
                <a:solidFill>
                  <a:srgbClr val="FF0000"/>
                </a:solidFill>
                <a:highlight>
                  <a:srgbClr val="FFFF00"/>
                </a:highlight>
                <a:latin typeface="+mn-lt"/>
              </a:rPr>
              <a:t>2</a:t>
            </a:r>
          </a:p>
          <a:p>
            <a:pPr algn="ctr"/>
            <a:r>
              <a:rPr lang="en-HK" sz="1600" b="1" dirty="0">
                <a:solidFill>
                  <a:srgbClr val="FF0000"/>
                </a:solidFill>
                <a:latin typeface="+mn-lt"/>
              </a:rPr>
              <a:t>Preference Sampling and Reward Learning</a:t>
            </a:r>
            <a:endParaRPr lang="en-US" sz="1600" b="1" dirty="0">
              <a:solidFill>
                <a:srgbClr val="FF0000"/>
              </a:solidFill>
              <a:latin typeface="+mn-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DE4A75-541B-873A-A475-52F171EBD0BC}"/>
                  </a:ext>
                </a:extLst>
              </p:cNvPr>
              <p:cNvSpPr txBox="1"/>
              <p:nvPr/>
            </p:nvSpPr>
            <p:spPr>
              <a:xfrm>
                <a:off x="3250266" y="2683922"/>
                <a:ext cx="5101333" cy="36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𝐿</m:t>
                          </m:r>
                        </m:e>
                        <m:sub>
                          <m:r>
                            <m:rPr>
                              <m:sty m:val="p"/>
                            </m:rPr>
                            <a:rPr lang="en-US" sz="1600" i="1">
                              <a:latin typeface="Cambria Math" panose="02040503050406030204" pitchFamily="18" charset="0"/>
                            </a:rPr>
                            <m:t>r</m:t>
                          </m:r>
                        </m:sub>
                      </m:sSub>
                      <m:d>
                        <m:dPr>
                          <m:ctrlPr>
                            <a:rPr lang="en-US" sz="1600" i="1" smtClean="0">
                              <a:latin typeface="Cambria Math" panose="02040503050406030204" pitchFamily="18" charset="0"/>
                            </a:rPr>
                          </m:ctrlPr>
                        </m:dPr>
                        <m:e>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a:solidFill>
                                    <a:schemeClr val="tx1"/>
                                  </a:solidFill>
                                  <a:latin typeface="Cambria Math" panose="02040503050406030204" pitchFamily="18" charset="0"/>
                                  <a:ea typeface="Cambria Math" panose="02040503050406030204" pitchFamily="18" charset="0"/>
                                </a:rPr>
                                <m:t>𝜃</m:t>
                              </m:r>
                            </m:sub>
                          </m:sSub>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𝒟</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𝔼</m:t>
                          </m:r>
                        </m:e>
                        <m:sub>
                          <m:d>
                            <m:dPr>
                              <m:ctrlPr>
                                <a:rPr lang="en-US" altLang="zh-CN" sz="1600" b="0" i="1" smtClean="0">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   </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c</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 </m:t>
                                  </m:r>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r</m:t>
                                  </m:r>
                                </m:sub>
                              </m:sSub>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𝒟</m:t>
                              </m:r>
                            </m:e>
                            <m:sub>
                              <m:r>
                                <m:rPr>
                                  <m:sty m:val="p"/>
                                </m:rPr>
                                <a:rPr lang="en-US" altLang="zh-CN" sz="1600" i="1">
                                  <a:latin typeface="Cambria Math" panose="02040503050406030204" pitchFamily="18" charset="0"/>
                                  <a:ea typeface="Cambria Math" panose="02040503050406030204" pitchFamily="18" charset="0"/>
                                </a:rPr>
                                <m:t>r</m:t>
                              </m:r>
                            </m:sub>
                          </m:sSub>
                        </m:sub>
                      </m:sSub>
                      <m:d>
                        <m:dPr>
                          <m:begChr m:val="["/>
                          <m:endChr m:val="]"/>
                          <m:ctrlPr>
                            <a:rPr lang="en-US" altLang="zh-CN" sz="1600" b="0" i="1" smtClean="0">
                              <a:latin typeface="Cambria Math" panose="02040503050406030204" pitchFamily="18" charset="0"/>
                              <a:ea typeface="Cambria Math" panose="02040503050406030204" pitchFamily="18" charset="0"/>
                            </a:rPr>
                          </m:ctrlPr>
                        </m:dPr>
                        <m:e>
                          <m:r>
                            <m:rPr>
                              <m:sty m:val="p"/>
                            </m:rPr>
                            <a:rPr lang="en-US" altLang="zh-CN" sz="1600" i="1">
                              <a:latin typeface="Cambria Math" panose="02040503050406030204" pitchFamily="18" charset="0"/>
                              <a:ea typeface="Cambria Math" panose="02040503050406030204" pitchFamily="18" charset="0"/>
                            </a:rPr>
                            <m:t>log</m:t>
                          </m:r>
                          <m:d>
                            <m:dPr>
                              <m:ctrlPr>
                                <a:rPr lang="en-US" altLang="zh-CN" sz="1600" i="1" smtClean="0">
                                  <a:latin typeface="Cambria Math" panose="02040503050406030204" pitchFamily="18" charset="0"/>
                                  <a:ea typeface="Cambria Math" panose="02040503050406030204" pitchFamily="18" charset="0"/>
                                </a:rPr>
                              </m:ctrlPr>
                            </m:dPr>
                            <m:e>
                              <m:r>
                                <a:rPr lang="en-US" altLang="zh-CN" sz="1600" i="1" smtClean="0">
                                  <a:latin typeface="Cambria Math" panose="02040503050406030204" pitchFamily="18" charset="0"/>
                                  <a:ea typeface="Cambria Math" panose="02040503050406030204" pitchFamily="18" charset="0"/>
                                </a:rPr>
                                <m:t>𝜎</m:t>
                              </m:r>
                              <m:d>
                                <m:dPr>
                                  <m:ctrlPr>
                                    <a:rPr lang="en-US" altLang="zh-CN" sz="1600" i="1" smtClean="0">
                                      <a:latin typeface="Cambria Math" panose="02040503050406030204" pitchFamily="18" charset="0"/>
                                      <a:ea typeface="Cambria Math" panose="02040503050406030204" pitchFamily="18" charset="0"/>
                                    </a:rPr>
                                  </m:ctrlPr>
                                </m:dPr>
                                <m:e>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smtClean="0">
                                          <a:solidFill>
                                            <a:schemeClr val="tx1"/>
                                          </a:solidFill>
                                          <a:latin typeface="Cambria Math" panose="02040503050406030204" pitchFamily="18" charset="0"/>
                                          <a:ea typeface="Cambria Math" panose="02040503050406030204" pitchFamily="18" charset="0"/>
                                        </a:rPr>
                                        <m:t>𝜃</m:t>
                                      </m:r>
                                    </m:sub>
                                  </m:sSub>
                                  <m:d>
                                    <m:dPr>
                                      <m:ctrlPr>
                                        <a:rPr lang="en-US" altLang="zh-CN" sz="1600" i="1" smtClean="0">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b="0" i="1" smtClean="0">
                                          <a:solidFill>
                                            <a:schemeClr val="tx1"/>
                                          </a:solidFill>
                                          <a:latin typeface="Cambria Math" panose="02040503050406030204" pitchFamily="18" charset="0"/>
                                          <a:ea typeface="Cambria Math" panose="02040503050406030204" pitchFamily="18" charset="0"/>
                                        </a:rPr>
                                        <m:t>,</m:t>
                                      </m:r>
                                      <m:sSub>
                                        <m:sSubPr>
                                          <m:ctrlPr>
                                            <a:rPr lang="en-US" altLang="zh-CN" sz="1600" b="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𝑦</m:t>
                                          </m:r>
                                        </m:e>
                                        <m:sub>
                                          <m:r>
                                            <m:rPr>
                                              <m:sty m:val="p"/>
                                            </m:rPr>
                                            <a:rPr lang="en-US" altLang="zh-CN" sz="1600" i="1">
                                              <a:solidFill>
                                                <a:schemeClr val="tx1"/>
                                              </a:solidFill>
                                              <a:latin typeface="Cambria Math" panose="02040503050406030204" pitchFamily="18" charset="0"/>
                                              <a:ea typeface="Cambria Math" panose="02040503050406030204" pitchFamily="18" charset="0"/>
                                            </a:rPr>
                                            <m:t>c</m:t>
                                          </m:r>
                                        </m:sub>
                                      </m:sSub>
                                    </m:e>
                                  </m:d>
                                  <m:r>
                                    <a:rPr lang="en-US" altLang="zh-CN" sz="1600" b="0" i="1" smtClean="0">
                                      <a:solidFill>
                                        <a:schemeClr val="tx1"/>
                                      </a:solidFill>
                                      <a:latin typeface="Cambria Math" panose="02040503050406030204" pitchFamily="18" charset="0"/>
                                      <a:ea typeface="Cambria Math" panose="02040503050406030204" pitchFamily="18" charset="0"/>
                                    </a:rPr>
                                    <m:t>−</m:t>
                                  </m:r>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a:solidFill>
                                            <a:schemeClr val="tx1"/>
                                          </a:solidFill>
                                          <a:latin typeface="Cambria Math" panose="02040503050406030204" pitchFamily="18" charset="0"/>
                                          <a:ea typeface="Cambria Math" panose="02040503050406030204" pitchFamily="18" charset="0"/>
                                        </a:rPr>
                                        <m:t>𝜃</m:t>
                                      </m:r>
                                    </m:sub>
                                  </m:sSub>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𝑦</m:t>
                                          </m:r>
                                        </m:e>
                                        <m:sub>
                                          <m:r>
                                            <m:rPr>
                                              <m:sty m:val="p"/>
                                            </m:rPr>
                                            <a:rPr lang="en-US" altLang="zh-CN" sz="1600" i="1">
                                              <a:solidFill>
                                                <a:schemeClr val="tx1"/>
                                              </a:solidFill>
                                              <a:latin typeface="Cambria Math" panose="02040503050406030204" pitchFamily="18" charset="0"/>
                                              <a:ea typeface="Cambria Math" panose="02040503050406030204" pitchFamily="18" charset="0"/>
                                            </a:rPr>
                                            <m:t>r</m:t>
                                          </m:r>
                                        </m:sub>
                                      </m:sSub>
                                    </m:e>
                                  </m:d>
                                </m:e>
                              </m:d>
                            </m:e>
                          </m:d>
                        </m:e>
                      </m:d>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 name="TextBox 1">
                <a:extLst>
                  <a:ext uri="{FF2B5EF4-FFF2-40B4-BE49-F238E27FC236}">
                    <a16:creationId xmlns:a16="http://schemas.microsoft.com/office/drawing/2014/main" id="{48DE4A75-541B-873A-A475-52F171EBD0BC}"/>
                  </a:ext>
                </a:extLst>
              </p:cNvPr>
              <p:cNvSpPr txBox="1">
                <a:spLocks noRot="1" noChangeAspect="1" noMove="1" noResize="1" noEditPoints="1" noAdjustHandles="1" noChangeArrowheads="1" noChangeShapeType="1" noTextEdit="1"/>
              </p:cNvSpPr>
              <p:nvPr/>
            </p:nvSpPr>
            <p:spPr>
              <a:xfrm>
                <a:off x="3250266" y="2683922"/>
                <a:ext cx="5101333" cy="368499"/>
              </a:xfrm>
              <a:prstGeom prst="rect">
                <a:avLst/>
              </a:prstGeom>
              <a:blipFill>
                <a:blip r:embed="rId4"/>
                <a:stretch>
                  <a:fillRect l="-24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73F1B776-E7F7-4FBD-ED16-70594448B8F7}"/>
                  </a:ext>
                </a:extLst>
              </p:cNvPr>
              <p:cNvSpPr>
                <a:spLocks noGrp="1" noChangeArrowheads="1"/>
              </p:cNvSpPr>
              <p:nvPr>
                <p:ph idx="1"/>
              </p:nvPr>
            </p:nvSpPr>
            <p:spPr>
              <a:xfrm>
                <a:off x="3203848" y="3122000"/>
                <a:ext cx="8479854" cy="1780661"/>
              </a:xfrm>
            </p:spPr>
            <p:txBody>
              <a:bodyPr/>
              <a:lstStyle/>
              <a:p>
                <a:pPr>
                  <a:buClr>
                    <a:srgbClr val="CC0000"/>
                  </a:buClr>
                </a:pP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𝑥</m:t>
                    </m:r>
                  </m:oMath>
                </a14:m>
                <a:r>
                  <a:rPr lang="zh-CN" altLang="en-US" sz="1600" dirty="0">
                    <a:latin typeface="+mn-lt"/>
                  </a:rPr>
                  <a:t> </a:t>
                </a:r>
                <a:r>
                  <a:rPr lang="en-US" altLang="zh-CN" sz="1600" dirty="0">
                    <a:latin typeface="+mn-lt"/>
                  </a:rPr>
                  <a:t>is the prompt</a:t>
                </a:r>
              </a:p>
              <a:p>
                <a:pPr>
                  <a:buClr>
                    <a:srgbClr val="CC0000"/>
                  </a:buClr>
                </a:pPr>
                <a14:m>
                  <m:oMath xmlns:m="http://schemas.openxmlformats.org/officeDocument/2006/math">
                    <m:sSub>
                      <m:sSubPr>
                        <m:ctrlPr>
                          <a:rPr lang="en-US" altLang="zh-CN" sz="160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c</m:t>
                        </m:r>
                      </m:sub>
                    </m:sSub>
                  </m:oMath>
                </a14:m>
                <a:r>
                  <a:rPr lang="zh-CN" altLang="en-US" sz="1600" dirty="0">
                    <a:latin typeface="+mn-lt"/>
                  </a:rPr>
                  <a:t> </a:t>
                </a:r>
                <a:r>
                  <a:rPr lang="en-US" altLang="zh-CN" sz="1600" dirty="0">
                    <a:latin typeface="+mn-lt"/>
                  </a:rPr>
                  <a:t>and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r</m:t>
                        </m:r>
                      </m:sub>
                    </m:sSub>
                  </m:oMath>
                </a14:m>
                <a:r>
                  <a:rPr lang="zh-CN" altLang="en-US" sz="1600" dirty="0">
                    <a:latin typeface="+mn-lt"/>
                  </a:rPr>
                  <a:t> </a:t>
                </a:r>
                <a:r>
                  <a:rPr lang="en-US" altLang="zh-CN" sz="1600" dirty="0">
                    <a:latin typeface="+mn-lt"/>
                  </a:rPr>
                  <a:t>are preferred and </a:t>
                </a:r>
                <a:r>
                  <a:rPr lang="en-US" altLang="zh-CN" sz="1600" dirty="0" err="1">
                    <a:latin typeface="+mn-lt"/>
                  </a:rPr>
                  <a:t>disprefered</a:t>
                </a:r>
                <a:r>
                  <a:rPr lang="en-US" altLang="zh-CN" sz="1600" dirty="0">
                    <a:latin typeface="+mn-lt"/>
                  </a:rPr>
                  <a:t> responses</a:t>
                </a:r>
              </a:p>
              <a:p>
                <a:pPr>
                  <a:buClr>
                    <a:srgbClr val="CC0000"/>
                  </a:buClr>
                </a:pPr>
                <a14:m>
                  <m:oMath xmlns:m="http://schemas.openxmlformats.org/officeDocument/2006/math">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smtClean="0">
                            <a:solidFill>
                              <a:schemeClr val="tx1"/>
                            </a:solidFill>
                            <a:latin typeface="Cambria Math" panose="02040503050406030204" pitchFamily="18" charset="0"/>
                            <a:ea typeface="Cambria Math" panose="02040503050406030204" pitchFamily="18" charset="0"/>
                          </a:rPr>
                          <m:t>𝜃</m:t>
                        </m:r>
                      </m:sub>
                    </m:sSub>
                  </m:oMath>
                </a14:m>
                <a:r>
                  <a:rPr lang="zh-CN" altLang="en-US" sz="1600" dirty="0">
                    <a:solidFill>
                      <a:schemeClr val="tx1"/>
                    </a:solidFill>
                    <a:latin typeface="+mn-lt"/>
                  </a:rPr>
                  <a:t> </a:t>
                </a:r>
                <a:r>
                  <a:rPr lang="en-US" altLang="zh-CN" sz="1600" dirty="0">
                    <a:solidFill>
                      <a:schemeClr val="tx1"/>
                    </a:solidFill>
                    <a:latin typeface="+mn-lt"/>
                  </a:rPr>
                  <a:t>is the reward model,</a:t>
                </a:r>
                <a:r>
                  <a:rPr lang="zh-CN" altLang="en-US" sz="1600" dirty="0">
                    <a:solidFill>
                      <a:schemeClr val="tx1"/>
                    </a:solidFill>
                    <a:latin typeface="+mn-lt"/>
                  </a:rPr>
                  <a:t> </a:t>
                </a:r>
                <a:r>
                  <a:rPr lang="en-US" altLang="zh-CN" sz="1600" dirty="0">
                    <a:solidFill>
                      <a:schemeClr val="tx1"/>
                    </a:solidFill>
                    <a:latin typeface="+mn-lt"/>
                  </a:rPr>
                  <a:t>initialized by the SFT LLMs</a:t>
                </a:r>
                <a:r>
                  <a:rPr lang="zh-CN" altLang="en-US" sz="1600" dirty="0">
                    <a:solidFill>
                      <a:schemeClr val="tx1"/>
                    </a:solidFill>
                    <a:latin typeface="+mn-lt"/>
                  </a:rPr>
                  <a:t> </a:t>
                </a:r>
                <a:endParaRPr lang="en-US" altLang="zh-CN" sz="1600" dirty="0">
                  <a:solidFill>
                    <a:schemeClr val="tx1"/>
                  </a:solidFill>
                  <a:latin typeface="+mn-lt"/>
                </a:endParaRPr>
              </a:p>
              <a:p>
                <a:pPr>
                  <a:buClr>
                    <a:srgbClr val="CC0000"/>
                  </a:buClr>
                </a:pP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𝜎</m:t>
                    </m:r>
                  </m:oMath>
                </a14:m>
                <a:r>
                  <a:rPr lang="zh-CN" altLang="en-US" sz="1600" dirty="0">
                    <a:latin typeface="+mn-lt"/>
                  </a:rPr>
                  <a:t> </a:t>
                </a:r>
                <a:r>
                  <a:rPr lang="en-US" altLang="zh-CN" sz="1600" dirty="0">
                    <a:latin typeface="+mn-lt"/>
                  </a:rPr>
                  <a:t>is a logistic</a:t>
                </a:r>
                <a:r>
                  <a:rPr lang="zh-CN" altLang="en-US" sz="1600" dirty="0">
                    <a:latin typeface="+mn-lt"/>
                  </a:rPr>
                  <a:t> </a:t>
                </a:r>
                <a:r>
                  <a:rPr lang="en-US" altLang="zh-CN" sz="1600" dirty="0">
                    <a:latin typeface="+mn-lt"/>
                  </a:rPr>
                  <a:t>function</a:t>
                </a:r>
              </a:p>
              <a:p>
                <a:pPr>
                  <a:buClr>
                    <a:srgbClr val="CC0000"/>
                  </a:buClr>
                </a:pPr>
                <a:r>
                  <a:rPr lang="en-US" altLang="zh-CN" sz="1600" dirty="0">
                    <a:latin typeface="+mn-lt"/>
                  </a:rPr>
                  <a:t>Add an </a:t>
                </a:r>
                <a:r>
                  <a:rPr lang="en-US" altLang="zh-CN" sz="1600" b="1" dirty="0">
                    <a:solidFill>
                      <a:srgbClr val="FF0000"/>
                    </a:solidFill>
                    <a:latin typeface="+mn-lt"/>
                  </a:rPr>
                  <a:t>extra linear layer </a:t>
                </a:r>
                <a:r>
                  <a:rPr lang="en-US" altLang="zh-CN" sz="1600" dirty="0">
                    <a:latin typeface="+mn-lt"/>
                  </a:rPr>
                  <a:t>on top of final transformer layer</a:t>
                </a:r>
                <a:endParaRPr lang="en-US" altLang="zh-CN" sz="1600" dirty="0">
                  <a:solidFill>
                    <a:schemeClr val="tx1"/>
                  </a:solidFill>
                  <a:latin typeface="+mn-lt"/>
                </a:endParaRPr>
              </a:p>
            </p:txBody>
          </p:sp>
        </mc:Choice>
        <mc:Fallback xmlns="">
          <p:sp>
            <p:nvSpPr>
              <p:cNvPr id="3" name="Rectangle 3">
                <a:extLst>
                  <a:ext uri="{FF2B5EF4-FFF2-40B4-BE49-F238E27FC236}">
                    <a16:creationId xmlns:a16="http://schemas.microsoft.com/office/drawing/2014/main" id="{73F1B776-E7F7-4FBD-ED16-70594448B8F7}"/>
                  </a:ext>
                </a:extLst>
              </p:cNvPr>
              <p:cNvSpPr>
                <a:spLocks noGrp="1" noRot="1" noChangeAspect="1" noMove="1" noResize="1" noEditPoints="1" noAdjustHandles="1" noChangeArrowheads="1" noChangeShapeType="1" noTextEdit="1"/>
              </p:cNvSpPr>
              <p:nvPr>
                <p:ph idx="1"/>
              </p:nvPr>
            </p:nvSpPr>
            <p:spPr>
              <a:xfrm>
                <a:off x="3203848" y="3122000"/>
                <a:ext cx="8479854" cy="1780661"/>
              </a:xfrm>
              <a:blipFill>
                <a:blip r:embed="rId5"/>
                <a:stretch>
                  <a:fillRect l="-299"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34E0B7-E764-249C-D958-0B69401AEC87}"/>
                  </a:ext>
                </a:extLst>
              </p:cNvPr>
              <p:cNvSpPr txBox="1"/>
              <p:nvPr/>
            </p:nvSpPr>
            <p:spPr>
              <a:xfrm>
                <a:off x="1763688" y="1448136"/>
                <a:ext cx="6637070" cy="3793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𝑝</m:t>
                          </m:r>
                        </m:e>
                        <m:sup>
                          <m:r>
                            <a:rPr lang="en-US" altLang="zh-CN" sz="1600" i="1" smtClean="0">
                              <a:latin typeface="Cambria Math" panose="02040503050406030204" pitchFamily="18" charset="0"/>
                              <a:ea typeface="Cambria Math" panose="02040503050406030204" pitchFamily="18" charset="0"/>
                            </a:rPr>
                            <m:t>∗</m:t>
                          </m:r>
                        </m:sup>
                      </m:sSup>
                      <m:d>
                        <m:dPr>
                          <m:ctrlPr>
                            <a:rPr lang="en-US" altLang="zh-CN" sz="1600" i="1" smtClean="0">
                              <a:latin typeface="Cambria Math" panose="02040503050406030204" pitchFamily="18" charset="0"/>
                              <a:ea typeface="Cambria Math" panose="02040503050406030204" pitchFamily="18" charset="0"/>
                            </a:rPr>
                          </m:ctrlPr>
                        </m:dPr>
                        <m:e>
                          <m:sSub>
                            <m:sSubPr>
                              <m:ctrlPr>
                                <a:rPr lang="en-US" altLang="zh-CN" sz="160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c</m:t>
                              </m:r>
                            </m:sub>
                          </m:sSub>
                          <m:r>
                            <a:rPr lang="en-US" altLang="zh-CN" sz="1600" i="1" smtClean="0">
                              <a:latin typeface="Cambria Math" panose="02040503050406030204" pitchFamily="18" charset="0"/>
                              <a:ea typeface="Cambria Math" panose="02040503050406030204" pitchFamily="18" charset="0"/>
                            </a:rPr>
                            <m:t>≻</m:t>
                          </m:r>
                          <m:sSub>
                            <m:sSubPr>
                              <m:ctrlPr>
                                <a:rPr lang="en-US" altLang="zh-CN" sz="160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m:rPr>
                                  <m:sty m:val="p"/>
                                </m:rPr>
                                <a:rPr lang="en-US" altLang="zh-CN" sz="1600" i="1">
                                  <a:latin typeface="Cambria Math" panose="02040503050406030204" pitchFamily="18" charset="0"/>
                                  <a:ea typeface="Cambria Math" panose="02040503050406030204" pitchFamily="18" charset="0"/>
                                </a:rPr>
                                <m:t>r</m:t>
                              </m:r>
                            </m:sub>
                          </m:sSub>
                          <m:r>
                            <a:rPr lang="zh-CN" altLang="en-US" sz="1600" b="0" i="1" smtClean="0">
                              <a:latin typeface="Cambria Math" panose="02040503050406030204" pitchFamily="18" charset="0"/>
                              <a:ea typeface="Cambria Math" panose="02040503050406030204" pitchFamily="18" charset="0"/>
                            </a:rPr>
                            <m:t> </m:t>
                          </m:r>
                        </m:e>
                        <m:e>
                          <m:r>
                            <a:rPr lang="zh-CN" altLang="en-US" sz="1600" b="0" i="1" smtClean="0">
                              <a:latin typeface="Cambria Math" panose="02040503050406030204" pitchFamily="18" charset="0"/>
                              <a:ea typeface="Cambria Math" panose="02040503050406030204" pitchFamily="18" charset="0"/>
                            </a:rPr>
                            <m:t> </m:t>
                          </m:r>
                          <m:r>
                            <a:rPr lang="en-US" altLang="zh-CN" sz="1600" i="1">
                              <a:latin typeface="Cambria Math" panose="02040503050406030204" pitchFamily="18" charset="0"/>
                              <a:ea typeface="Cambria Math" panose="02040503050406030204" pitchFamily="18" charset="0"/>
                            </a:rPr>
                            <m:t>𝑥</m:t>
                          </m:r>
                        </m:e>
                      </m:d>
                      <m:r>
                        <a:rPr lang="en-US" altLang="zh-CN" sz="1600" b="0" i="1" smtClean="0">
                          <a:latin typeface="Cambria Math" panose="02040503050406030204" pitchFamily="18" charset="0"/>
                          <a:ea typeface="Cambria Math" panose="02040503050406030204" pitchFamily="18" charset="0"/>
                        </a:rPr>
                        <m:t>=</m:t>
                      </m:r>
                      <m:r>
                        <a:rPr lang="en-US" altLang="zh-CN" sz="1600" i="1" smtClean="0">
                          <a:latin typeface="Cambria Math" panose="02040503050406030204" pitchFamily="18" charset="0"/>
                          <a:ea typeface="Cambria Math" panose="02040503050406030204" pitchFamily="18" charset="0"/>
                        </a:rPr>
                        <m:t>𝜎</m:t>
                      </m:r>
                      <m:d>
                        <m:dPr>
                          <m:ctrlPr>
                            <a:rPr lang="en-US" altLang="zh-CN" sz="1600" i="1" smtClean="0">
                              <a:latin typeface="Cambria Math" panose="02040503050406030204" pitchFamily="18" charset="0"/>
                              <a:ea typeface="Cambria Math" panose="02040503050406030204" pitchFamily="18" charset="0"/>
                            </a:rPr>
                          </m:ctrlPr>
                        </m:dPr>
                        <m:e>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smtClean="0">
                                  <a:solidFill>
                                    <a:schemeClr val="tx1"/>
                                  </a:solidFill>
                                  <a:latin typeface="Cambria Math" panose="02040503050406030204" pitchFamily="18" charset="0"/>
                                  <a:ea typeface="Cambria Math" panose="02040503050406030204" pitchFamily="18" charset="0"/>
                                </a:rPr>
                                <m:t>𝜃</m:t>
                              </m:r>
                            </m:sub>
                          </m:sSub>
                          <m:d>
                            <m:dPr>
                              <m:ctrlPr>
                                <a:rPr lang="en-US" altLang="zh-CN" sz="1600" i="1" smtClean="0">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b="0" i="1" smtClean="0">
                                  <a:solidFill>
                                    <a:schemeClr val="tx1"/>
                                  </a:solidFill>
                                  <a:latin typeface="Cambria Math" panose="02040503050406030204" pitchFamily="18" charset="0"/>
                                  <a:ea typeface="Cambria Math" panose="02040503050406030204" pitchFamily="18" charset="0"/>
                                </a:rPr>
                                <m:t>,</m:t>
                              </m:r>
                              <m:sSub>
                                <m:sSubPr>
                                  <m:ctrlPr>
                                    <a:rPr lang="en-US" altLang="zh-CN" sz="1600" b="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𝑦</m:t>
                                  </m:r>
                                </m:e>
                                <m:sub>
                                  <m:r>
                                    <m:rPr>
                                      <m:sty m:val="p"/>
                                    </m:rPr>
                                    <a:rPr lang="en-US" altLang="zh-CN" sz="1600" i="1">
                                      <a:solidFill>
                                        <a:schemeClr val="tx1"/>
                                      </a:solidFill>
                                      <a:latin typeface="Cambria Math" panose="02040503050406030204" pitchFamily="18" charset="0"/>
                                      <a:ea typeface="Cambria Math" panose="02040503050406030204" pitchFamily="18" charset="0"/>
                                    </a:rPr>
                                    <m:t>c</m:t>
                                  </m:r>
                                </m:sub>
                              </m:sSub>
                            </m:e>
                          </m:d>
                          <m:r>
                            <a:rPr lang="en-US" altLang="zh-CN" sz="1600" b="0" i="1" smtClean="0">
                              <a:solidFill>
                                <a:schemeClr val="tx1"/>
                              </a:solidFill>
                              <a:latin typeface="Cambria Math" panose="02040503050406030204" pitchFamily="18" charset="0"/>
                              <a:ea typeface="Cambria Math" panose="02040503050406030204" pitchFamily="18" charset="0"/>
                            </a:rPr>
                            <m:t>−</m:t>
                          </m:r>
                          <m:sSub>
                            <m:sSubPr>
                              <m:ctrlPr>
                                <a:rPr lang="en-US" altLang="zh-CN" sz="1600" i="1" smtClean="0">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𝑟</m:t>
                              </m:r>
                            </m:e>
                            <m:sub>
                              <m:r>
                                <a:rPr lang="en-US" altLang="zh-CN" sz="1600" i="1">
                                  <a:solidFill>
                                    <a:schemeClr val="tx1"/>
                                  </a:solidFill>
                                  <a:latin typeface="Cambria Math" panose="02040503050406030204" pitchFamily="18" charset="0"/>
                                  <a:ea typeface="Cambria Math" panose="02040503050406030204" pitchFamily="18" charset="0"/>
                                </a:rPr>
                                <m:t>𝜃</m:t>
                              </m:r>
                            </m:sub>
                          </m:sSub>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𝑦</m:t>
                                  </m:r>
                                </m:e>
                                <m:sub>
                                  <m:r>
                                    <m:rPr>
                                      <m:sty m:val="p"/>
                                    </m:rPr>
                                    <a:rPr lang="en-US" altLang="zh-CN" sz="1600" i="1">
                                      <a:solidFill>
                                        <a:schemeClr val="tx1"/>
                                      </a:solidFill>
                                      <a:latin typeface="Cambria Math" panose="02040503050406030204" pitchFamily="18" charset="0"/>
                                      <a:ea typeface="Cambria Math" panose="02040503050406030204" pitchFamily="18" charset="0"/>
                                    </a:rPr>
                                    <m:t>r</m:t>
                                  </m:r>
                                </m:sub>
                              </m:sSub>
                            </m:e>
                          </m:d>
                        </m:e>
                      </m:d>
                      <m:r>
                        <a:rPr lang="en-US" altLang="zh-CN"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 name="TextBox 4">
                <a:extLst>
                  <a:ext uri="{FF2B5EF4-FFF2-40B4-BE49-F238E27FC236}">
                    <a16:creationId xmlns:a16="http://schemas.microsoft.com/office/drawing/2014/main" id="{9A34E0B7-E764-249C-D958-0B69401AEC87}"/>
                  </a:ext>
                </a:extLst>
              </p:cNvPr>
              <p:cNvSpPr txBox="1">
                <a:spLocks noRot="1" noChangeAspect="1" noMove="1" noResize="1" noEditPoints="1" noAdjustHandles="1" noChangeArrowheads="1" noChangeShapeType="1" noTextEdit="1"/>
              </p:cNvSpPr>
              <p:nvPr/>
            </p:nvSpPr>
            <p:spPr>
              <a:xfrm>
                <a:off x="1763688" y="1448136"/>
                <a:ext cx="6637070" cy="379399"/>
              </a:xfrm>
              <a:prstGeom prst="rect">
                <a:avLst/>
              </a:prstGeom>
              <a:blipFill>
                <a:blip r:embed="rId6"/>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3734812-629F-78ED-95D2-F61C5FE23CBD}"/>
              </a:ext>
            </a:extLst>
          </p:cNvPr>
          <p:cNvSpPr txBox="1"/>
          <p:nvPr/>
        </p:nvSpPr>
        <p:spPr>
          <a:xfrm>
            <a:off x="2892820" y="1065575"/>
            <a:ext cx="3025020" cy="707886"/>
          </a:xfrm>
          <a:prstGeom prst="rect">
            <a:avLst/>
          </a:prstGeom>
          <a:noFill/>
        </p:spPr>
        <p:txBody>
          <a:bodyPr wrap="square">
            <a:spAutoFit/>
          </a:bodyPr>
          <a:lstStyle/>
          <a:p>
            <a:pPr algn="l"/>
            <a:r>
              <a:rPr lang="en-HK" sz="1600" b="1" i="0" dirty="0">
                <a:solidFill>
                  <a:srgbClr val="000000"/>
                </a:solidFill>
                <a:effectLst/>
                <a:latin typeface="Linux Libertine"/>
              </a:rPr>
              <a:t>Bradley–Terry model</a:t>
            </a:r>
            <a:r>
              <a:rPr lang="en-US" altLang="zh-CN" sz="1600" b="0" i="0" dirty="0">
                <a:solidFill>
                  <a:srgbClr val="000000"/>
                </a:solidFill>
                <a:effectLst/>
                <a:latin typeface="Linux Libertine"/>
              </a:rPr>
              <a:t>:</a:t>
            </a:r>
            <a:br>
              <a:rPr lang="en-HK" dirty="0"/>
            </a:br>
            <a:endParaRPr lang="en-US" dirty="0"/>
          </a:p>
        </p:txBody>
      </p:sp>
      <p:sp>
        <p:nvSpPr>
          <p:cNvPr id="9" name="TextBox 8">
            <a:extLst>
              <a:ext uri="{FF2B5EF4-FFF2-40B4-BE49-F238E27FC236}">
                <a16:creationId xmlns:a16="http://schemas.microsoft.com/office/drawing/2014/main" id="{42F54FB1-A027-BB14-609D-0B7B8D0E0EBB}"/>
              </a:ext>
            </a:extLst>
          </p:cNvPr>
          <p:cNvSpPr txBox="1"/>
          <p:nvPr/>
        </p:nvSpPr>
        <p:spPr>
          <a:xfrm>
            <a:off x="2896548" y="2307707"/>
            <a:ext cx="4267740" cy="338554"/>
          </a:xfrm>
          <a:prstGeom prst="rect">
            <a:avLst/>
          </a:prstGeom>
          <a:noFill/>
        </p:spPr>
        <p:txBody>
          <a:bodyPr wrap="square">
            <a:spAutoFit/>
          </a:bodyPr>
          <a:lstStyle/>
          <a:p>
            <a:pPr algn="l"/>
            <a:r>
              <a:rPr lang="en-HK" sz="1600" b="1" i="0" dirty="0">
                <a:solidFill>
                  <a:srgbClr val="000000"/>
                </a:solidFill>
                <a:effectLst/>
                <a:latin typeface="Linux Libertine"/>
              </a:rPr>
              <a:t>Learning Objective</a:t>
            </a:r>
            <a:r>
              <a:rPr lang="en-US" altLang="zh-CN" sz="1600" i="0" dirty="0">
                <a:solidFill>
                  <a:srgbClr val="000000"/>
                </a:solidFill>
                <a:effectLst/>
                <a:latin typeface="Linux Libertine"/>
              </a:rPr>
              <a:t>:</a:t>
            </a:r>
            <a:r>
              <a:rPr lang="zh-CN" altLang="en-US" sz="1600" i="0" dirty="0">
                <a:solidFill>
                  <a:srgbClr val="000000"/>
                </a:solidFill>
                <a:effectLst/>
                <a:latin typeface="Linux Libertine"/>
              </a:rPr>
              <a:t> </a:t>
            </a:r>
            <a:r>
              <a:rPr lang="en-US" altLang="zh-CN" sz="1600" i="0" dirty="0">
                <a:solidFill>
                  <a:srgbClr val="000000"/>
                </a:solidFill>
                <a:effectLst/>
                <a:latin typeface="Linux Libertine"/>
              </a:rPr>
              <a:t>Binary Classification</a:t>
            </a:r>
            <a:r>
              <a:rPr lang="zh-CN" altLang="en-US" sz="1600" i="0" dirty="0">
                <a:solidFill>
                  <a:srgbClr val="000000"/>
                </a:solidFill>
                <a:effectLst/>
                <a:latin typeface="Linux Libertine"/>
              </a:rPr>
              <a:t> </a:t>
            </a:r>
            <a:r>
              <a:rPr lang="en-US" altLang="zh-CN" sz="1600" i="0" dirty="0">
                <a:solidFill>
                  <a:srgbClr val="000000"/>
                </a:solidFill>
                <a:effectLst/>
                <a:latin typeface="Linux Libertine"/>
              </a:rPr>
              <a:t>Task</a:t>
            </a:r>
            <a:endParaRPr lang="en-US" dirty="0"/>
          </a:p>
        </p:txBody>
      </p:sp>
      <mc:AlternateContent xmlns:mc="http://schemas.openxmlformats.org/markup-compatibility/2006" xmlns:a14="http://schemas.microsoft.com/office/drawing/2010/main">
        <mc:Choice Requires="a14">
          <p:sp>
            <p:nvSpPr>
              <p:cNvPr id="11" name="Rectangle 3">
                <a:extLst>
                  <a:ext uri="{FF2B5EF4-FFF2-40B4-BE49-F238E27FC236}">
                    <a16:creationId xmlns:a16="http://schemas.microsoft.com/office/drawing/2014/main" id="{4FEF6937-E372-22E9-8D68-49A41A7EAA98}"/>
                  </a:ext>
                </a:extLst>
              </p:cNvPr>
              <p:cNvSpPr txBox="1">
                <a:spLocks noChangeArrowheads="1"/>
              </p:cNvSpPr>
              <p:nvPr/>
            </p:nvSpPr>
            <p:spPr bwMode="auto">
              <a:xfrm>
                <a:off x="3203848" y="1910496"/>
                <a:ext cx="8280920" cy="4252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CC0000"/>
                  </a:buClr>
                </a:pPr>
                <a14:m>
                  <m:oMath xmlns:m="http://schemas.openxmlformats.org/officeDocument/2006/math">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𝑝</m:t>
                        </m:r>
                      </m:e>
                      <m:sup>
                        <m:r>
                          <a:rPr lang="en-US" altLang="zh-CN" sz="1600" i="1">
                            <a:latin typeface="Cambria Math" panose="02040503050406030204" pitchFamily="18" charset="0"/>
                            <a:ea typeface="Cambria Math" panose="02040503050406030204" pitchFamily="18" charset="0"/>
                          </a:rPr>
                          <m:t>∗</m:t>
                        </m:r>
                      </m:sup>
                    </m:sSup>
                  </m:oMath>
                </a14:m>
                <a:r>
                  <a:rPr lang="zh-CN" altLang="en-US" sz="1600" dirty="0">
                    <a:latin typeface="+mn-lt"/>
                  </a:rPr>
                  <a:t> </a:t>
                </a:r>
                <a:r>
                  <a:rPr lang="en-US" altLang="zh-CN" sz="1600" dirty="0">
                    <a:latin typeface="+mn-lt"/>
                  </a:rPr>
                  <a:t>is the</a:t>
                </a:r>
                <a:r>
                  <a:rPr lang="zh-CN" altLang="en-US" sz="1600" dirty="0">
                    <a:latin typeface="+mn-lt"/>
                  </a:rPr>
                  <a:t> </a:t>
                </a:r>
                <a:r>
                  <a:rPr lang="en-US" altLang="zh-CN" sz="1600" dirty="0">
                    <a:latin typeface="+mn-lt"/>
                  </a:rPr>
                  <a:t>human preference distribution</a:t>
                </a:r>
              </a:p>
            </p:txBody>
          </p:sp>
        </mc:Choice>
        <mc:Fallback xmlns="">
          <p:sp>
            <p:nvSpPr>
              <p:cNvPr id="11" name="Rectangle 3">
                <a:extLst>
                  <a:ext uri="{FF2B5EF4-FFF2-40B4-BE49-F238E27FC236}">
                    <a16:creationId xmlns:a16="http://schemas.microsoft.com/office/drawing/2014/main" id="{4FEF6937-E372-22E9-8D68-49A41A7EAA98}"/>
                  </a:ext>
                </a:extLst>
              </p:cNvPr>
              <p:cNvSpPr txBox="1">
                <a:spLocks noRot="1" noChangeAspect="1" noMove="1" noResize="1" noEditPoints="1" noAdjustHandles="1" noChangeArrowheads="1" noChangeShapeType="1" noTextEdit="1"/>
              </p:cNvSpPr>
              <p:nvPr/>
            </p:nvSpPr>
            <p:spPr bwMode="auto">
              <a:xfrm>
                <a:off x="3203848" y="1910496"/>
                <a:ext cx="8280920" cy="425257"/>
              </a:xfrm>
              <a:prstGeom prst="rect">
                <a:avLst/>
              </a:prstGeom>
              <a:blipFill>
                <a:blip r:embed="rId7"/>
                <a:stretch>
                  <a:fillRect l="-306" t="-11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727620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14" name="Picture 13">
            <a:extLst>
              <a:ext uri="{FF2B5EF4-FFF2-40B4-BE49-F238E27FC236}">
                <a16:creationId xmlns:a16="http://schemas.microsoft.com/office/drawing/2014/main" id="{77194114-FD30-2277-35B4-DF5B9DB4AFA6}"/>
              </a:ext>
            </a:extLst>
          </p:cNvPr>
          <p:cNvPicPr>
            <a:picLocks noChangeAspect="1"/>
          </p:cNvPicPr>
          <p:nvPr/>
        </p:nvPicPr>
        <p:blipFill rotWithShape="1">
          <a:blip r:embed="rId3"/>
          <a:srcRect l="66510"/>
          <a:stretch/>
        </p:blipFill>
        <p:spPr>
          <a:xfrm>
            <a:off x="179512" y="423510"/>
            <a:ext cx="2483160" cy="4450991"/>
          </a:xfrm>
          <a:prstGeom prst="rect">
            <a:avLst/>
          </a:prstGeom>
        </p:spPr>
      </p:pic>
      <p:sp>
        <p:nvSpPr>
          <p:cNvPr id="19" name="TextBox 18">
            <a:extLst>
              <a:ext uri="{FF2B5EF4-FFF2-40B4-BE49-F238E27FC236}">
                <a16:creationId xmlns:a16="http://schemas.microsoft.com/office/drawing/2014/main" id="{1C494E3E-654F-D203-096A-7CBB2C319930}"/>
              </a:ext>
            </a:extLst>
          </p:cNvPr>
          <p:cNvSpPr txBox="1"/>
          <p:nvPr/>
        </p:nvSpPr>
        <p:spPr>
          <a:xfrm>
            <a:off x="3574752" y="616552"/>
            <a:ext cx="3939443" cy="584775"/>
          </a:xfrm>
          <a:prstGeom prst="rect">
            <a:avLst/>
          </a:prstGeom>
          <a:noFill/>
        </p:spPr>
        <p:txBody>
          <a:bodyPr wrap="square" rtlCol="0">
            <a:spAutoFit/>
          </a:bodyPr>
          <a:lstStyle/>
          <a:p>
            <a:pPr algn="ctr"/>
            <a:r>
              <a:rPr lang="en-US" sz="1600" b="1" dirty="0">
                <a:solidFill>
                  <a:srgbClr val="FF0000"/>
                </a:solidFill>
                <a:highlight>
                  <a:srgbClr val="FFFF00"/>
                </a:highlight>
                <a:latin typeface="+mn-lt"/>
              </a:rPr>
              <a:t>STEP</a:t>
            </a:r>
            <a:r>
              <a:rPr lang="zh-CN" altLang="en-US" sz="1600" b="1" dirty="0">
                <a:solidFill>
                  <a:srgbClr val="FF0000"/>
                </a:solidFill>
                <a:highlight>
                  <a:srgbClr val="FFFF00"/>
                </a:highlight>
                <a:latin typeface="+mn-lt"/>
              </a:rPr>
              <a:t> </a:t>
            </a:r>
            <a:r>
              <a:rPr lang="en-US" altLang="zh-CN" sz="1600" b="1" dirty="0">
                <a:solidFill>
                  <a:srgbClr val="FF0000"/>
                </a:solidFill>
                <a:highlight>
                  <a:srgbClr val="FFFF00"/>
                </a:highlight>
                <a:latin typeface="+mn-lt"/>
              </a:rPr>
              <a:t>3</a:t>
            </a:r>
          </a:p>
          <a:p>
            <a:pPr algn="ctr"/>
            <a:r>
              <a:rPr lang="en-US" sz="1600" b="1" dirty="0">
                <a:solidFill>
                  <a:srgbClr val="FF0000"/>
                </a:solidFill>
                <a:latin typeface="+mn-lt"/>
              </a:rPr>
              <a:t>Reinforcement Learning</a:t>
            </a:r>
            <a:r>
              <a:rPr lang="zh-CN" altLang="en-US" sz="1600" b="1" dirty="0">
                <a:solidFill>
                  <a:srgbClr val="FF0000"/>
                </a:solidFill>
                <a:latin typeface="+mn-lt"/>
              </a:rPr>
              <a:t> </a:t>
            </a:r>
            <a:r>
              <a:rPr lang="en-US" altLang="zh-CN" sz="1600" b="1" dirty="0">
                <a:solidFill>
                  <a:srgbClr val="FF0000"/>
                </a:solidFill>
                <a:latin typeface="+mn-lt"/>
              </a:rPr>
              <a:t>Fine-tuning</a:t>
            </a:r>
            <a:r>
              <a:rPr lang="zh-CN" altLang="en-US" sz="1600" b="1" dirty="0">
                <a:solidFill>
                  <a:srgbClr val="FF0000"/>
                </a:solidFill>
                <a:latin typeface="+mn-lt"/>
              </a:rPr>
              <a:t> </a:t>
            </a:r>
            <a:r>
              <a:rPr lang="en-US" altLang="zh-CN" sz="1600" baseline="30000" dirty="0">
                <a:latin typeface="+mn-lt"/>
              </a:rPr>
              <a:t>[1]</a:t>
            </a:r>
            <a:endParaRPr lang="en-US" sz="1600" baseline="30000" dirty="0">
              <a:latin typeface="+mn-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9FBDB8C-2E6B-F0D2-2E0F-FED860578B9D}"/>
                  </a:ext>
                </a:extLst>
              </p:cNvPr>
              <p:cNvSpPr txBox="1"/>
              <p:nvPr/>
            </p:nvSpPr>
            <p:spPr>
              <a:xfrm>
                <a:off x="3267971" y="1487497"/>
                <a:ext cx="5138586" cy="392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limLow>
                            <m:limLowPr>
                              <m:ctrlPr>
                                <a:rPr lang="en-US" sz="1600" i="1" smtClean="0">
                                  <a:latin typeface="Cambria Math" panose="02040503050406030204" pitchFamily="18" charset="0"/>
                                </a:rPr>
                              </m:ctrlPr>
                            </m:limLowPr>
                            <m:e>
                              <m:r>
                                <m:rPr>
                                  <m:sty m:val="p"/>
                                </m:rPr>
                                <a:rPr lang="en-US" sz="1600" i="0" smtClean="0">
                                  <a:latin typeface="Cambria Math" panose="02040503050406030204" pitchFamily="18" charset="0"/>
                                </a:rPr>
                                <m:t>max</m:t>
                              </m:r>
                            </m:e>
                            <m:lim>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𝜋</m:t>
                                  </m:r>
                                </m:e>
                                <m:sub>
                                  <m:r>
                                    <a:rPr lang="en-US" sz="1600" i="1" smtClean="0">
                                      <a:latin typeface="Cambria Math" panose="02040503050406030204" pitchFamily="18" charset="0"/>
                                      <a:ea typeface="Cambria Math" panose="02040503050406030204" pitchFamily="18" charset="0"/>
                                    </a:rPr>
                                    <m:t>𝛾</m:t>
                                  </m:r>
                                </m:sub>
                              </m:sSub>
                            </m:lim>
                          </m:limLow>
                        </m:fName>
                        <m:e>
                          <m:sSub>
                            <m:sSubPr>
                              <m:ctrlPr>
                                <a:rPr lang="en-US" sz="1600" i="1" smtClean="0">
                                  <a:solidFill>
                                    <a:srgbClr val="FF0000"/>
                                  </a:solidFill>
                                  <a:latin typeface="Cambria Math" panose="02040503050406030204" pitchFamily="18" charset="0"/>
                                </a:rPr>
                              </m:ctrlPr>
                            </m:sSubPr>
                            <m:e>
                              <m:r>
                                <a:rPr lang="en-US" sz="1600" i="1" smtClean="0">
                                  <a:solidFill>
                                    <a:srgbClr val="FF0000"/>
                                  </a:solidFill>
                                  <a:latin typeface="Cambria Math" panose="02040503050406030204" pitchFamily="18" charset="0"/>
                                  <a:ea typeface="Cambria Math" panose="02040503050406030204" pitchFamily="18" charset="0"/>
                                </a:rPr>
                                <m:t>𝔼</m:t>
                              </m:r>
                            </m:e>
                            <m:sub>
                              <m:r>
                                <a:rPr lang="en-US" sz="1600" i="1">
                                  <a:solidFill>
                                    <a:srgbClr val="FF0000"/>
                                  </a:solidFill>
                                  <a:latin typeface="Cambria Math" panose="02040503050406030204" pitchFamily="18" charset="0"/>
                                </a:rPr>
                                <m:t>𝑥</m:t>
                              </m:r>
                              <m:r>
                                <a:rPr lang="en-US" sz="1600" i="1" smtClean="0">
                                  <a:solidFill>
                                    <a:srgbClr val="FF0000"/>
                                  </a:solidFill>
                                  <a:latin typeface="Cambria Math" panose="02040503050406030204" pitchFamily="18" charset="0"/>
                                  <a:ea typeface="Cambria Math" panose="02040503050406030204" pitchFamily="18" charset="0"/>
                                </a:rPr>
                                <m:t>~</m:t>
                              </m:r>
                              <m:r>
                                <a:rPr lang="en-US" sz="1600" i="1" smtClean="0">
                                  <a:solidFill>
                                    <a:srgbClr val="FF0000"/>
                                  </a:solidFill>
                                  <a:latin typeface="Cambria Math" panose="02040503050406030204" pitchFamily="18" charset="0"/>
                                  <a:ea typeface="Cambria Math" panose="02040503050406030204" pitchFamily="18" charset="0"/>
                                </a:rPr>
                                <m:t>𝒟</m:t>
                              </m:r>
                              <m:r>
                                <a:rPr lang="en-US" altLang="zh-CN" sz="1600" b="0" i="1" smtClean="0">
                                  <a:solidFill>
                                    <a:srgbClr val="FF0000"/>
                                  </a:solidFill>
                                  <a:latin typeface="Cambria Math" panose="02040503050406030204" pitchFamily="18" charset="0"/>
                                  <a:ea typeface="Cambria Math" panose="02040503050406030204" pitchFamily="18" charset="0"/>
                                </a:rPr>
                                <m:t>,</m:t>
                              </m:r>
                              <m:r>
                                <a:rPr lang="en-US" altLang="zh-CN" sz="1600" i="1">
                                  <a:solidFill>
                                    <a:srgbClr val="FF0000"/>
                                  </a:solidFill>
                                  <a:latin typeface="Cambria Math" panose="02040503050406030204" pitchFamily="18" charset="0"/>
                                  <a:ea typeface="Cambria Math" panose="02040503050406030204" pitchFamily="18" charset="0"/>
                                </a:rPr>
                                <m:t>𝑦</m:t>
                              </m:r>
                              <m:r>
                                <a:rPr lang="en-US" altLang="zh-CN" sz="1600" i="1" smtClean="0">
                                  <a:solidFill>
                                    <a:srgbClr val="FF0000"/>
                                  </a:solidFill>
                                  <a:latin typeface="Cambria Math" panose="02040503050406030204" pitchFamily="18" charset="0"/>
                                  <a:ea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𝜋</m:t>
                                  </m:r>
                                </m:e>
                                <m:sub>
                                  <m:r>
                                    <a:rPr lang="en-US" sz="1600" i="1">
                                      <a:solidFill>
                                        <a:srgbClr val="FF0000"/>
                                      </a:solidFill>
                                      <a:latin typeface="Cambria Math" panose="02040503050406030204" pitchFamily="18" charset="0"/>
                                      <a:ea typeface="Cambria Math" panose="02040503050406030204" pitchFamily="18" charset="0"/>
                                    </a:rPr>
                                    <m:t>𝛾</m:t>
                                  </m:r>
                                </m:sub>
                              </m:sSub>
                              <m:r>
                                <a:rPr lang="en-US" altLang="zh-CN" sz="1600" b="0" i="1" smtClean="0">
                                  <a:solidFill>
                                    <a:srgbClr val="FF0000"/>
                                  </a:solidFill>
                                  <a:latin typeface="Cambria Math" panose="02040503050406030204" pitchFamily="18" charset="0"/>
                                  <a:ea typeface="Cambria Math" panose="02040503050406030204" pitchFamily="18" charset="0"/>
                                </a:rPr>
                                <m:t>(</m:t>
                              </m:r>
                              <m:r>
                                <a:rPr lang="en-US" altLang="zh-CN" sz="1600" i="1">
                                  <a:solidFill>
                                    <a:srgbClr val="FF0000"/>
                                  </a:solidFill>
                                  <a:latin typeface="Cambria Math" panose="02040503050406030204" pitchFamily="18" charset="0"/>
                                  <a:ea typeface="Cambria Math" panose="02040503050406030204" pitchFamily="18" charset="0"/>
                                </a:rPr>
                                <m:t>𝑦</m:t>
                              </m:r>
                              <m:r>
                                <a:rPr lang="en-US" altLang="zh-CN" sz="1600" b="0" i="1" smtClean="0">
                                  <a:solidFill>
                                    <a:srgbClr val="FF0000"/>
                                  </a:solidFill>
                                  <a:latin typeface="Cambria Math" panose="02040503050406030204" pitchFamily="18" charset="0"/>
                                  <a:ea typeface="Cambria Math" panose="02040503050406030204" pitchFamily="18" charset="0"/>
                                </a:rPr>
                                <m:t>|</m:t>
                              </m:r>
                              <m:r>
                                <a:rPr lang="en-US" altLang="zh-CN" sz="1600" i="1">
                                  <a:solidFill>
                                    <a:srgbClr val="FF0000"/>
                                  </a:solidFill>
                                  <a:latin typeface="Cambria Math" panose="02040503050406030204" pitchFamily="18" charset="0"/>
                                  <a:ea typeface="Cambria Math" panose="02040503050406030204" pitchFamily="18" charset="0"/>
                                </a:rPr>
                                <m:t>𝑥</m:t>
                              </m:r>
                              <m:r>
                                <a:rPr lang="en-US" altLang="zh-CN" sz="1600" b="0" i="1" smtClean="0">
                                  <a:solidFill>
                                    <a:srgbClr val="FF0000"/>
                                  </a:solidFill>
                                  <a:latin typeface="Cambria Math" panose="02040503050406030204" pitchFamily="18" charset="0"/>
                                  <a:ea typeface="Cambria Math" panose="02040503050406030204" pitchFamily="18" charset="0"/>
                                </a:rPr>
                                <m:t>)</m:t>
                              </m:r>
                            </m:sub>
                          </m:sSub>
                          <m:d>
                            <m:dPr>
                              <m:begChr m:val="["/>
                              <m:endChr m:val="]"/>
                              <m:ctrlPr>
                                <a:rPr lang="en-US" sz="1600" i="1" smtClean="0">
                                  <a:solidFill>
                                    <a:srgbClr val="FF0000"/>
                                  </a:solidFill>
                                  <a:latin typeface="Cambria Math" panose="02040503050406030204" pitchFamily="18" charset="0"/>
                                </a:rPr>
                              </m:ctrlPr>
                            </m:dPr>
                            <m:e>
                              <m:sSub>
                                <m:sSubPr>
                                  <m:ctrlPr>
                                    <a:rPr lang="en-US" altLang="zh-CN" sz="1600" i="1">
                                      <a:solidFill>
                                        <a:srgbClr val="FF0000"/>
                                      </a:solidFill>
                                      <a:latin typeface="Cambria Math" panose="02040503050406030204" pitchFamily="18" charset="0"/>
                                      <a:ea typeface="Cambria Math" panose="02040503050406030204" pitchFamily="18" charset="0"/>
                                    </a:rPr>
                                  </m:ctrlPr>
                                </m:sSubPr>
                                <m:e>
                                  <m:r>
                                    <a:rPr lang="en-US" altLang="zh-CN" sz="1600" i="1">
                                      <a:solidFill>
                                        <a:srgbClr val="FF0000"/>
                                      </a:solidFill>
                                      <a:latin typeface="Cambria Math" panose="02040503050406030204" pitchFamily="18" charset="0"/>
                                      <a:ea typeface="Cambria Math" panose="02040503050406030204" pitchFamily="18" charset="0"/>
                                    </a:rPr>
                                    <m:t>𝑟</m:t>
                                  </m:r>
                                </m:e>
                                <m:sub>
                                  <m:r>
                                    <a:rPr lang="en-US" altLang="zh-CN" sz="1600" i="1">
                                      <a:solidFill>
                                        <a:srgbClr val="FF0000"/>
                                      </a:solidFill>
                                      <a:latin typeface="Cambria Math" panose="02040503050406030204" pitchFamily="18" charset="0"/>
                                      <a:ea typeface="Cambria Math" panose="02040503050406030204" pitchFamily="18" charset="0"/>
                                    </a:rPr>
                                    <m:t>𝜃</m:t>
                                  </m:r>
                                </m:sub>
                              </m:sSub>
                              <m:d>
                                <m:dPr>
                                  <m:ctrlPr>
                                    <a:rPr lang="en-US" altLang="zh-CN" sz="1600" i="1">
                                      <a:solidFill>
                                        <a:srgbClr val="FF0000"/>
                                      </a:solidFill>
                                      <a:latin typeface="Cambria Math" panose="02040503050406030204" pitchFamily="18" charset="0"/>
                                      <a:ea typeface="Cambria Math" panose="02040503050406030204" pitchFamily="18" charset="0"/>
                                    </a:rPr>
                                  </m:ctrlPr>
                                </m:dPr>
                                <m:e>
                                  <m:r>
                                    <a:rPr lang="en-US" altLang="zh-CN" sz="1600" i="1">
                                      <a:solidFill>
                                        <a:srgbClr val="FF0000"/>
                                      </a:solidFill>
                                      <a:latin typeface="Cambria Math" panose="02040503050406030204" pitchFamily="18" charset="0"/>
                                      <a:ea typeface="Cambria Math" panose="02040503050406030204" pitchFamily="18" charset="0"/>
                                    </a:rPr>
                                    <m:t>𝑥</m:t>
                                  </m:r>
                                  <m:r>
                                    <a:rPr lang="en-US" altLang="zh-CN" sz="1600" i="1">
                                      <a:solidFill>
                                        <a:srgbClr val="FF0000"/>
                                      </a:solidFill>
                                      <a:latin typeface="Cambria Math" panose="02040503050406030204" pitchFamily="18" charset="0"/>
                                      <a:ea typeface="Cambria Math" panose="02040503050406030204" pitchFamily="18" charset="0"/>
                                    </a:rPr>
                                    <m:t>,</m:t>
                                  </m:r>
                                  <m:r>
                                    <a:rPr lang="en-US" altLang="zh-CN" sz="1600" i="1" smtClean="0">
                                      <a:solidFill>
                                        <a:srgbClr val="FF0000"/>
                                      </a:solidFill>
                                      <a:latin typeface="Cambria Math" panose="02040503050406030204" pitchFamily="18" charset="0"/>
                                      <a:ea typeface="Cambria Math" panose="02040503050406030204" pitchFamily="18" charset="0"/>
                                    </a:rPr>
                                    <m:t>𝑦</m:t>
                                  </m:r>
                                </m:e>
                              </m:d>
                            </m:e>
                          </m:d>
                        </m:e>
                      </m:func>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𝛽</m:t>
                      </m:r>
                      <m:sSub>
                        <m:sSubPr>
                          <m:ctrlPr>
                            <a:rPr lang="en-US" altLang="zh-CN" sz="1600" b="0" i="1" smtClean="0">
                              <a:solidFill>
                                <a:srgbClr val="7030A0"/>
                              </a:solidFill>
                              <a:latin typeface="Cambria Math" panose="02040503050406030204" pitchFamily="18" charset="0"/>
                              <a:ea typeface="Cambria Math" panose="02040503050406030204" pitchFamily="18" charset="0"/>
                            </a:rPr>
                          </m:ctrlPr>
                        </m:sSubPr>
                        <m:e>
                          <m:r>
                            <a:rPr lang="en-US" altLang="zh-CN" sz="1600" b="0" i="1" smtClean="0">
                              <a:solidFill>
                                <a:srgbClr val="7030A0"/>
                              </a:solidFill>
                              <a:latin typeface="Cambria Math" panose="02040503050406030204" pitchFamily="18" charset="0"/>
                              <a:ea typeface="Cambria Math" panose="02040503050406030204" pitchFamily="18" charset="0"/>
                            </a:rPr>
                            <m:t>𝔻</m:t>
                          </m:r>
                        </m:e>
                        <m:sub>
                          <m:r>
                            <m:rPr>
                              <m:sty m:val="p"/>
                            </m:rPr>
                            <a:rPr lang="en-US" altLang="zh-CN" sz="1600" i="1">
                              <a:solidFill>
                                <a:srgbClr val="7030A0"/>
                              </a:solidFill>
                              <a:latin typeface="Cambria Math" panose="02040503050406030204" pitchFamily="18" charset="0"/>
                              <a:ea typeface="Cambria Math" panose="02040503050406030204" pitchFamily="18" charset="0"/>
                            </a:rPr>
                            <m:t>KL</m:t>
                          </m:r>
                        </m:sub>
                      </m:sSub>
                      <m:d>
                        <m:dPr>
                          <m:begChr m:val="["/>
                          <m:endChr m:val="]"/>
                          <m:ctrlPr>
                            <a:rPr lang="en-US" altLang="zh-CN" sz="1600" b="0" i="1" smtClean="0">
                              <a:solidFill>
                                <a:srgbClr val="7030A0"/>
                              </a:solidFill>
                              <a:latin typeface="Cambria Math" panose="02040503050406030204" pitchFamily="18" charset="0"/>
                              <a:ea typeface="Cambria Math" panose="02040503050406030204" pitchFamily="18" charset="0"/>
                            </a:rPr>
                          </m:ctrlPr>
                        </m:dPr>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ea typeface="Cambria Math" panose="02040503050406030204" pitchFamily="18" charset="0"/>
                                </a:rPr>
                                <m:t>𝜋</m:t>
                              </m:r>
                            </m:e>
                            <m:sub>
                              <m:r>
                                <a:rPr lang="en-US" sz="1600" i="1">
                                  <a:solidFill>
                                    <a:srgbClr val="7030A0"/>
                                  </a:solidFill>
                                  <a:latin typeface="Cambria Math" panose="02040503050406030204" pitchFamily="18" charset="0"/>
                                  <a:ea typeface="Cambria Math" panose="02040503050406030204" pitchFamily="18" charset="0"/>
                                </a:rPr>
                                <m:t>𝛾</m:t>
                              </m:r>
                            </m:sub>
                          </m:sSub>
                          <m:d>
                            <m:dPr>
                              <m:ctrlPr>
                                <a:rPr lang="en-US" sz="1600" i="1" smtClean="0">
                                  <a:solidFill>
                                    <a:srgbClr val="7030A0"/>
                                  </a:solidFill>
                                  <a:latin typeface="Cambria Math" panose="02040503050406030204" pitchFamily="18" charset="0"/>
                                  <a:ea typeface="Cambria Math" panose="02040503050406030204" pitchFamily="18" charset="0"/>
                                </a:rPr>
                              </m:ctrlPr>
                            </m:dPr>
                            <m:e>
                              <m:r>
                                <a:rPr lang="en-US" sz="1600" i="1">
                                  <a:solidFill>
                                    <a:srgbClr val="7030A0"/>
                                  </a:solidFill>
                                  <a:latin typeface="Cambria Math" panose="02040503050406030204" pitchFamily="18" charset="0"/>
                                  <a:ea typeface="Cambria Math" panose="02040503050406030204" pitchFamily="18" charset="0"/>
                                </a:rPr>
                                <m:t>𝑦</m:t>
                              </m:r>
                            </m:e>
                            <m:e>
                              <m:r>
                                <a:rPr lang="en-US" sz="1600" i="1">
                                  <a:solidFill>
                                    <a:srgbClr val="7030A0"/>
                                  </a:solidFill>
                                  <a:latin typeface="Cambria Math" panose="02040503050406030204" pitchFamily="18" charset="0"/>
                                  <a:ea typeface="Cambria Math" panose="02040503050406030204" pitchFamily="18" charset="0"/>
                                </a:rPr>
                                <m:t>𝑥</m:t>
                              </m:r>
                            </m:e>
                          </m:d>
                          <m:r>
                            <a:rPr lang="en-US" altLang="zh-CN" sz="1600" b="0" i="1" smtClean="0">
                              <a:solidFill>
                                <a:srgbClr val="7030A0"/>
                              </a:solidFill>
                              <a:latin typeface="Cambria Math" panose="02040503050406030204" pitchFamily="18" charset="0"/>
                              <a:ea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ea typeface="Cambria Math" panose="02040503050406030204" pitchFamily="18" charset="0"/>
                                </a:rPr>
                                <m:t>𝜋</m:t>
                              </m:r>
                            </m:e>
                            <m:sub>
                              <m:r>
                                <m:rPr>
                                  <m:sty m:val="p"/>
                                </m:rPr>
                                <a:rPr lang="en-US" sz="1600" i="1">
                                  <a:solidFill>
                                    <a:srgbClr val="7030A0"/>
                                  </a:solidFill>
                                  <a:latin typeface="Cambria Math" panose="02040503050406030204" pitchFamily="18" charset="0"/>
                                  <a:ea typeface="Cambria Math" panose="02040503050406030204" pitchFamily="18" charset="0"/>
                                </a:rPr>
                                <m:t>ref</m:t>
                              </m:r>
                            </m:sub>
                          </m:sSub>
                          <m:d>
                            <m:dPr>
                              <m:ctrlPr>
                                <a:rPr lang="en-US" sz="1600" i="1">
                                  <a:solidFill>
                                    <a:srgbClr val="7030A0"/>
                                  </a:solidFill>
                                  <a:latin typeface="Cambria Math" panose="02040503050406030204" pitchFamily="18" charset="0"/>
                                  <a:ea typeface="Cambria Math" panose="02040503050406030204" pitchFamily="18" charset="0"/>
                                </a:rPr>
                              </m:ctrlPr>
                            </m:dPr>
                            <m:e>
                              <m:r>
                                <a:rPr lang="en-US" sz="1600" i="1" smtClean="0">
                                  <a:solidFill>
                                    <a:srgbClr val="7030A0"/>
                                  </a:solidFill>
                                  <a:latin typeface="Cambria Math" panose="02040503050406030204" pitchFamily="18" charset="0"/>
                                  <a:ea typeface="Cambria Math" panose="02040503050406030204" pitchFamily="18" charset="0"/>
                                </a:rPr>
                                <m:t>𝑦</m:t>
                              </m:r>
                            </m:e>
                            <m:e>
                              <m:r>
                                <a:rPr lang="en-US" sz="1600" i="1" smtClean="0">
                                  <a:solidFill>
                                    <a:srgbClr val="7030A0"/>
                                  </a:solidFill>
                                  <a:latin typeface="Cambria Math" panose="02040503050406030204" pitchFamily="18" charset="0"/>
                                  <a:ea typeface="Cambria Math" panose="02040503050406030204" pitchFamily="18" charset="0"/>
                                </a:rPr>
                                <m:t>𝑥</m:t>
                              </m:r>
                            </m:e>
                          </m:d>
                        </m:e>
                      </m:d>
                      <m:r>
                        <a:rPr lang="en-US" altLang="zh-CN"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 name="TextBox 1">
                <a:extLst>
                  <a:ext uri="{FF2B5EF4-FFF2-40B4-BE49-F238E27FC236}">
                    <a16:creationId xmlns:a16="http://schemas.microsoft.com/office/drawing/2014/main" id="{69FBDB8C-2E6B-F0D2-2E0F-FED860578B9D}"/>
                  </a:ext>
                </a:extLst>
              </p:cNvPr>
              <p:cNvSpPr txBox="1">
                <a:spLocks noRot="1" noChangeAspect="1" noMove="1" noResize="1" noEditPoints="1" noAdjustHandles="1" noChangeArrowheads="1" noChangeShapeType="1" noTextEdit="1"/>
              </p:cNvSpPr>
              <p:nvPr/>
            </p:nvSpPr>
            <p:spPr>
              <a:xfrm>
                <a:off x="3267971" y="1487497"/>
                <a:ext cx="5138586" cy="392800"/>
              </a:xfrm>
              <a:prstGeom prst="rect">
                <a:avLst/>
              </a:prstGeom>
              <a:blipFill>
                <a:blip r:embed="rId4"/>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4B7C8D-B7BE-8085-C110-83F8577CAB4C}"/>
                  </a:ext>
                </a:extLst>
              </p:cNvPr>
              <p:cNvSpPr>
                <a:spLocks noGrp="1" noChangeArrowheads="1"/>
              </p:cNvSpPr>
              <p:nvPr>
                <p:ph idx="1"/>
              </p:nvPr>
            </p:nvSpPr>
            <p:spPr>
              <a:xfrm>
                <a:off x="2936812" y="2095878"/>
                <a:ext cx="8479854" cy="1780661"/>
              </a:xfrm>
            </p:spPr>
            <p:txBody>
              <a:bodyPr/>
              <a:lstStyle/>
              <a:p>
                <a:pPr>
                  <a:buClr>
                    <a:srgbClr val="CC0000"/>
                  </a:buClr>
                </a:pPr>
                <a14:m>
                  <m:oMath xmlns:m="http://schemas.openxmlformats.org/officeDocument/2006/math">
                    <m:r>
                      <a:rPr lang="en-US" altLang="zh-CN" sz="1600" i="1">
                        <a:latin typeface="Cambria Math" panose="02040503050406030204" pitchFamily="18" charset="0"/>
                        <a:ea typeface="Cambria Math" panose="02040503050406030204" pitchFamily="18" charset="0"/>
                      </a:rPr>
                      <m:t>𝛽</m:t>
                    </m:r>
                  </m:oMath>
                </a14:m>
                <a:r>
                  <a:rPr lang="zh-CN" altLang="en-US" sz="1600" dirty="0">
                    <a:latin typeface="+mn-lt"/>
                  </a:rPr>
                  <a:t> </a:t>
                </a:r>
                <a:r>
                  <a:rPr lang="en-US" altLang="zh-CN" sz="1600" dirty="0">
                    <a:latin typeface="+mn-lt"/>
                  </a:rPr>
                  <a:t>controlling the deviation from the base reference policy</a:t>
                </a:r>
                <a:r>
                  <a:rPr lang="zh-CN" altLang="en-US" sz="1600" dirty="0">
                    <a:latin typeface="+mn-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m:rPr>
                            <m:sty m:val="p"/>
                          </m:rPr>
                          <a:rPr lang="en-US" sz="1600" i="1">
                            <a:latin typeface="Cambria Math" panose="02040503050406030204" pitchFamily="18" charset="0"/>
                            <a:ea typeface="Cambria Math" panose="02040503050406030204" pitchFamily="18" charset="0"/>
                          </a:rPr>
                          <m:t>ref</m:t>
                        </m:r>
                      </m:sub>
                    </m:sSub>
                  </m:oMath>
                </a14:m>
                <a:r>
                  <a:rPr lang="zh-CN" altLang="en-US" sz="1600" dirty="0">
                    <a:latin typeface="+mn-lt"/>
                  </a:rPr>
                  <a:t> </a:t>
                </a:r>
                <a:endParaRPr lang="en-HK" altLang="zh-CN" sz="1600" dirty="0">
                  <a:latin typeface="+mn-lt"/>
                </a:endParaRPr>
              </a:p>
              <a:p>
                <a:pPr>
                  <a:buClr>
                    <a:srgbClr val="CC0000"/>
                  </a:buCl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m:rPr>
                            <m:sty m:val="p"/>
                          </m:rPr>
                          <a:rPr lang="en-US" sz="1600" i="1">
                            <a:latin typeface="Cambria Math" panose="02040503050406030204" pitchFamily="18" charset="0"/>
                            <a:ea typeface="Cambria Math" panose="02040503050406030204" pitchFamily="18" charset="0"/>
                          </a:rPr>
                          <m:t>ref</m:t>
                        </m:r>
                      </m:sub>
                    </m:sSub>
                  </m:oMath>
                </a14:m>
                <a:r>
                  <a:rPr lang="zh-CN" altLang="en-US" sz="1600" dirty="0">
                    <a:latin typeface="+mn-lt"/>
                  </a:rPr>
                  <a:t> </a:t>
                </a:r>
                <a:r>
                  <a:rPr lang="en-US" altLang="zh-CN" sz="1600" dirty="0">
                    <a:latin typeface="+mn-lt"/>
                  </a:rPr>
                  <a:t>is the initial SFT model </a:t>
                </a:r>
              </a:p>
              <a:p>
                <a:pPr>
                  <a:buClr>
                    <a:srgbClr val="CC0000"/>
                  </a:buClr>
                </a:pP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𝜋</m:t>
                        </m:r>
                      </m:e>
                      <m:sub>
                        <m:r>
                          <a:rPr lang="en-US" sz="1600" i="1" smtClean="0">
                            <a:latin typeface="Cambria Math" panose="02040503050406030204" pitchFamily="18" charset="0"/>
                            <a:ea typeface="Cambria Math" panose="02040503050406030204" pitchFamily="18" charset="0"/>
                          </a:rPr>
                          <m:t>𝛾</m:t>
                        </m:r>
                      </m:sub>
                    </m:sSub>
                  </m:oMath>
                </a14:m>
                <a:r>
                  <a:rPr lang="zh-CN" altLang="en-US" sz="1600" dirty="0">
                    <a:latin typeface="+mn-lt"/>
                  </a:rPr>
                  <a:t> </a:t>
                </a:r>
                <a:r>
                  <a:rPr lang="en-US" altLang="zh-CN" sz="1600" dirty="0">
                    <a:latin typeface="+mn-lt"/>
                  </a:rPr>
                  <a:t>is the language model policy,</a:t>
                </a:r>
                <a:r>
                  <a:rPr lang="zh-CN" altLang="en-US" sz="1600" dirty="0">
                    <a:latin typeface="+mn-lt"/>
                  </a:rPr>
                  <a:t> </a:t>
                </a:r>
                <a:r>
                  <a:rPr lang="en-US" altLang="zh-CN" sz="1600" dirty="0">
                    <a:latin typeface="+mn-lt"/>
                  </a:rPr>
                  <a:t>initialized by the initial SFT model </a:t>
                </a:r>
              </a:p>
              <a:p>
                <a:pPr>
                  <a:buClr>
                    <a:srgbClr val="CC0000"/>
                  </a:buClr>
                </a:pPr>
                <a:endParaRPr lang="en-US" altLang="zh-CN" sz="1600" dirty="0">
                  <a:latin typeface="+mn-lt"/>
                </a:endParaRPr>
              </a:p>
              <a:p>
                <a:pPr>
                  <a:buClr>
                    <a:srgbClr val="CC0000"/>
                  </a:buClr>
                </a:pPr>
                <a:endParaRPr lang="en-US" altLang="zh-CN" sz="1600" dirty="0">
                  <a:latin typeface="+mn-lt"/>
                </a:endParaRPr>
              </a:p>
              <a:p>
                <a:pPr>
                  <a:buClr>
                    <a:srgbClr val="CC0000"/>
                  </a:buClr>
                </a:pPr>
                <a:endParaRPr lang="en-US" altLang="zh-CN" sz="1600" dirty="0">
                  <a:latin typeface="+mn-lt"/>
                </a:endParaRPr>
              </a:p>
              <a:p>
                <a:pPr>
                  <a:buClr>
                    <a:srgbClr val="CC0000"/>
                  </a:buClr>
                </a:pPr>
                <a:r>
                  <a:rPr lang="en-US" altLang="zh-CN" sz="1600" dirty="0">
                    <a:latin typeface="+mn-lt"/>
                  </a:rPr>
                  <a:t>Proximal Policy Optimization (PPO)</a:t>
                </a:r>
                <a:r>
                  <a:rPr lang="zh-CN" altLang="en-US" sz="1600" dirty="0">
                    <a:latin typeface="+mn-lt"/>
                  </a:rPr>
                  <a:t> </a:t>
                </a:r>
                <a:r>
                  <a:rPr lang="en-US" altLang="zh-CN" sz="1600" dirty="0">
                    <a:latin typeface="+mn-lt"/>
                  </a:rPr>
                  <a:t>is applied to maximize</a:t>
                </a:r>
                <a:r>
                  <a:rPr lang="zh-CN" altLang="en-US" sz="1600" dirty="0">
                    <a:latin typeface="+mn-lt"/>
                  </a:rPr>
                  <a:t> </a:t>
                </a:r>
                <a14:m>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i="1">
                            <a:latin typeface="Cambria Math" panose="02040503050406030204" pitchFamily="18" charset="0"/>
                          </a:rPr>
                          <m:t>𝑥</m:t>
                        </m:r>
                        <m:r>
                          <a:rPr lang="en-US" altLang="zh-CN" sz="1600" b="0" i="1" smtClean="0">
                            <a:latin typeface="Cambria Math" panose="02040503050406030204" pitchFamily="18" charset="0"/>
                          </a:rPr>
                          <m:t>,</m:t>
                        </m:r>
                        <m:r>
                          <a:rPr lang="en-US" altLang="zh-CN" sz="1600" i="1">
                            <a:latin typeface="Cambria Math" panose="02040503050406030204" pitchFamily="18" charset="0"/>
                          </a:rPr>
                          <m:t>𝑦</m:t>
                        </m:r>
                      </m:e>
                    </m:d>
                  </m:oMath>
                </a14:m>
                <a:r>
                  <a:rPr lang="zh-CN" altLang="en-US" sz="1600" dirty="0">
                    <a:latin typeface="+mn-lt"/>
                  </a:rPr>
                  <a:t> </a:t>
                </a:r>
                <a:r>
                  <a:rPr lang="en-US" altLang="zh-CN" sz="1600" baseline="30000" dirty="0">
                    <a:latin typeface="+mn-lt"/>
                  </a:rPr>
                  <a:t>[2]</a:t>
                </a:r>
              </a:p>
              <a:p>
                <a:pPr>
                  <a:buClr>
                    <a:srgbClr val="CC0000"/>
                  </a:buClr>
                </a:pPr>
                <a:endParaRPr lang="en-US" altLang="zh-CN" sz="1600" dirty="0">
                  <a:latin typeface="+mn-lt"/>
                </a:endParaRPr>
              </a:p>
            </p:txBody>
          </p:sp>
        </mc:Choice>
        <mc:Fallback xmlns="">
          <p:sp>
            <p:nvSpPr>
              <p:cNvPr id="4" name="Rectangle 3">
                <a:extLst>
                  <a:ext uri="{FF2B5EF4-FFF2-40B4-BE49-F238E27FC236}">
                    <a16:creationId xmlns:a16="http://schemas.microsoft.com/office/drawing/2014/main" id="{324B7C8D-B7BE-8085-C110-83F8577CAB4C}"/>
                  </a:ext>
                </a:extLst>
              </p:cNvPr>
              <p:cNvSpPr>
                <a:spLocks noGrp="1" noRot="1" noChangeAspect="1" noMove="1" noResize="1" noEditPoints="1" noAdjustHandles="1" noChangeArrowheads="1" noChangeShapeType="1" noTextEdit="1"/>
              </p:cNvSpPr>
              <p:nvPr>
                <p:ph idx="1"/>
              </p:nvPr>
            </p:nvSpPr>
            <p:spPr>
              <a:xfrm>
                <a:off x="2936812" y="2095878"/>
                <a:ext cx="8479854" cy="1780661"/>
              </a:xfrm>
              <a:blipFill>
                <a:blip r:embed="rId5"/>
                <a:stretch>
                  <a:fillRect l="-299" t="-2837" b="-3049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9BD7862-6FF6-AC63-BB96-BDB31F1A7D08}"/>
              </a:ext>
            </a:extLst>
          </p:cNvPr>
          <p:cNvSpPr txBox="1"/>
          <p:nvPr/>
        </p:nvSpPr>
        <p:spPr>
          <a:xfrm>
            <a:off x="1331640" y="4677809"/>
            <a:ext cx="8569684" cy="461665"/>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[1]</a:t>
            </a:r>
            <a:r>
              <a:rPr lang="zh-CN" altLang="en-US" sz="1200" dirty="0">
                <a:latin typeface="+mn-lt"/>
              </a:rPr>
              <a:t> </a:t>
            </a:r>
            <a:r>
              <a:rPr lang="en-US" altLang="zh-CN" sz="1200" dirty="0">
                <a:latin typeface="+mn-lt"/>
              </a:rPr>
              <a:t>Ouyang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Training language models to follow instructions with human feedback,</a:t>
            </a:r>
            <a:r>
              <a:rPr lang="zh-CN" altLang="en-US" sz="1200" dirty="0">
                <a:latin typeface="+mn-lt"/>
              </a:rPr>
              <a:t> </a:t>
            </a:r>
            <a:r>
              <a:rPr lang="en-US" altLang="zh-CN" sz="1200" dirty="0">
                <a:latin typeface="+mn-lt"/>
              </a:rPr>
              <a:t>In arXiv’22.</a:t>
            </a:r>
          </a:p>
          <a:p>
            <a:r>
              <a:rPr lang="en-US" altLang="zh-CN" sz="1200" dirty="0">
                <a:latin typeface="+mn-lt"/>
              </a:rPr>
              <a:t>[2]</a:t>
            </a:r>
            <a:r>
              <a:rPr lang="zh-CN" altLang="en-US" sz="1200" dirty="0">
                <a:latin typeface="+mn-lt"/>
              </a:rPr>
              <a:t> </a:t>
            </a:r>
            <a:r>
              <a:rPr lang="en-HK" altLang="zh-CN" sz="1200" dirty="0">
                <a:latin typeface="+mn-lt"/>
              </a:rPr>
              <a:t>Schulman</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HK" altLang="zh-CN" sz="1200" dirty="0">
                <a:latin typeface="+mn-lt"/>
              </a:rPr>
              <a:t>Proximal Policy Optimization Algorithms</a:t>
            </a:r>
            <a:r>
              <a:rPr lang="en-US" altLang="zh-CN" sz="1200" dirty="0">
                <a:latin typeface="+mn-lt"/>
              </a:rPr>
              <a:t>,</a:t>
            </a:r>
            <a:r>
              <a:rPr lang="zh-CN" altLang="en-US" sz="1200" dirty="0">
                <a:latin typeface="+mn-lt"/>
              </a:rPr>
              <a:t> </a:t>
            </a:r>
            <a:r>
              <a:rPr lang="en-US" altLang="zh-CN" sz="1200" dirty="0">
                <a:latin typeface="+mn-lt"/>
              </a:rPr>
              <a:t>In arXiv’17.</a:t>
            </a:r>
            <a:endParaRPr lang="en-HK" altLang="zh-CN" sz="1200" dirty="0">
              <a:latin typeface="+mn-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D99527-D76A-85FB-942E-CD2880309764}"/>
                  </a:ext>
                </a:extLst>
              </p:cNvPr>
              <p:cNvSpPr txBox="1"/>
              <p:nvPr/>
            </p:nvSpPr>
            <p:spPr>
              <a:xfrm>
                <a:off x="3435540" y="3428237"/>
                <a:ext cx="4434098" cy="283476"/>
              </a:xfrm>
              <a:prstGeom prst="rect">
                <a:avLst/>
              </a:prstGeom>
              <a:noFill/>
            </p:spPr>
            <p:txBody>
              <a:bodyPr wrap="none" lIns="0" tIns="0" rIns="0" bIns="0" rtlCol="0">
                <a:spAutoFit/>
              </a:bodyPr>
              <a:lstStyle/>
              <a:p>
                <a14:m>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i="1">
                            <a:latin typeface="Cambria Math" panose="02040503050406030204" pitchFamily="18" charset="0"/>
                          </a:rPr>
                          <m:t>𝑥</m:t>
                        </m:r>
                        <m:r>
                          <a:rPr lang="en-US" altLang="zh-CN" sz="1600" b="0" i="1" smtClean="0">
                            <a:latin typeface="Cambria Math" panose="02040503050406030204" pitchFamily="18" charset="0"/>
                          </a:rPr>
                          <m:t>,</m:t>
                        </m:r>
                        <m:r>
                          <a:rPr lang="en-US" altLang="zh-CN" sz="1600" i="1">
                            <a:latin typeface="Cambria Math" panose="02040503050406030204" pitchFamily="18" charset="0"/>
                          </a:rPr>
                          <m:t>𝑦</m:t>
                        </m:r>
                      </m:e>
                    </m:d>
                    <m:r>
                      <a:rPr lang="en-US" altLang="zh-CN" sz="1600" b="0" i="1" smtClean="0">
                        <a:latin typeface="Cambria Math" panose="02040503050406030204" pitchFamily="18" charset="0"/>
                      </a:rPr>
                      <m:t>=</m:t>
                    </m:r>
                    <m:sSub>
                      <m:sSubPr>
                        <m:ctrlPr>
                          <a:rPr lang="en-US" altLang="zh-CN" sz="1600" i="1">
                            <a:solidFill>
                              <a:srgbClr val="FF0000"/>
                            </a:solidFill>
                            <a:latin typeface="Cambria Math" panose="02040503050406030204" pitchFamily="18" charset="0"/>
                            <a:ea typeface="Cambria Math" panose="02040503050406030204" pitchFamily="18" charset="0"/>
                          </a:rPr>
                        </m:ctrlPr>
                      </m:sSubPr>
                      <m:e>
                        <m:r>
                          <a:rPr lang="en-US" altLang="zh-CN" sz="1600" i="1">
                            <a:solidFill>
                              <a:srgbClr val="FF0000"/>
                            </a:solidFill>
                            <a:latin typeface="Cambria Math" panose="02040503050406030204" pitchFamily="18" charset="0"/>
                            <a:ea typeface="Cambria Math" panose="02040503050406030204" pitchFamily="18" charset="0"/>
                          </a:rPr>
                          <m:t>𝑟</m:t>
                        </m:r>
                      </m:e>
                      <m:sub>
                        <m:r>
                          <a:rPr lang="en-US" altLang="zh-CN" sz="1600" i="1">
                            <a:solidFill>
                              <a:srgbClr val="FF0000"/>
                            </a:solidFill>
                            <a:latin typeface="Cambria Math" panose="02040503050406030204" pitchFamily="18" charset="0"/>
                            <a:ea typeface="Cambria Math" panose="02040503050406030204" pitchFamily="18" charset="0"/>
                          </a:rPr>
                          <m:t>𝜃</m:t>
                        </m:r>
                      </m:sub>
                    </m:sSub>
                    <m:d>
                      <m:dPr>
                        <m:ctrlPr>
                          <a:rPr lang="en-US" altLang="zh-CN" sz="1600" i="1">
                            <a:solidFill>
                              <a:srgbClr val="FF0000"/>
                            </a:solidFill>
                            <a:latin typeface="Cambria Math" panose="02040503050406030204" pitchFamily="18" charset="0"/>
                            <a:ea typeface="Cambria Math" panose="02040503050406030204" pitchFamily="18" charset="0"/>
                          </a:rPr>
                        </m:ctrlPr>
                      </m:dPr>
                      <m:e>
                        <m:r>
                          <a:rPr lang="en-US" altLang="zh-CN" sz="1600" i="1">
                            <a:solidFill>
                              <a:srgbClr val="FF0000"/>
                            </a:solidFill>
                            <a:latin typeface="Cambria Math" panose="02040503050406030204" pitchFamily="18" charset="0"/>
                            <a:ea typeface="Cambria Math" panose="02040503050406030204" pitchFamily="18" charset="0"/>
                          </a:rPr>
                          <m:t>𝑥</m:t>
                        </m:r>
                        <m:r>
                          <a:rPr lang="en-US" altLang="zh-CN" sz="1600" i="1">
                            <a:solidFill>
                              <a:srgbClr val="FF0000"/>
                            </a:solidFill>
                            <a:latin typeface="Cambria Math" panose="02040503050406030204" pitchFamily="18" charset="0"/>
                            <a:ea typeface="Cambria Math" panose="02040503050406030204" pitchFamily="18" charset="0"/>
                          </a:rPr>
                          <m:t>,</m:t>
                        </m:r>
                        <m:r>
                          <a:rPr lang="en-US" altLang="zh-CN" sz="1600" i="1">
                            <a:solidFill>
                              <a:srgbClr val="FF0000"/>
                            </a:solidFill>
                            <a:latin typeface="Cambria Math" panose="02040503050406030204" pitchFamily="18" charset="0"/>
                            <a:ea typeface="Cambria Math" panose="02040503050406030204" pitchFamily="18" charset="0"/>
                          </a:rPr>
                          <m:t>𝑦</m:t>
                        </m:r>
                      </m:e>
                    </m:d>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𝛽</m:t>
                    </m:r>
                    <m:d>
                      <m:dPr>
                        <m:ctrlPr>
                          <a:rPr lang="en-US" altLang="zh-CN" sz="1600" i="1" smtClean="0">
                            <a:latin typeface="Cambria Math" panose="02040503050406030204" pitchFamily="18" charset="0"/>
                            <a:ea typeface="Cambria Math" panose="02040503050406030204" pitchFamily="18" charset="0"/>
                          </a:rPr>
                        </m:ctrlPr>
                      </m:dPr>
                      <m:e>
                        <m:func>
                          <m:funcPr>
                            <m:ctrlPr>
                              <a:rPr lang="en-US" altLang="zh-CN" sz="1600" i="1" smtClean="0">
                                <a:latin typeface="Cambria Math" panose="02040503050406030204" pitchFamily="18" charset="0"/>
                                <a:ea typeface="Cambria Math" panose="02040503050406030204" pitchFamily="18" charset="0"/>
                              </a:rPr>
                            </m:ctrlPr>
                          </m:funcPr>
                          <m:fName>
                            <m:r>
                              <m:rPr>
                                <m:sty m:val="p"/>
                              </m:rPr>
                              <a:rPr lang="en-US" altLang="zh-CN" sz="1600" i="0" smtClean="0">
                                <a:latin typeface="Cambria Math" panose="02040503050406030204" pitchFamily="18" charset="0"/>
                                <a:ea typeface="Cambria Math" panose="02040503050406030204" pitchFamily="18" charset="0"/>
                              </a:rPr>
                              <m:t>log</m:t>
                            </m:r>
                          </m:fNa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ea typeface="Cambria Math" panose="02040503050406030204" pitchFamily="18" charset="0"/>
                                  </a:rPr>
                                  <m:t>𝜋</m:t>
                                </m:r>
                              </m:e>
                              <m:sub>
                                <m:r>
                                  <a:rPr lang="en-US" sz="1600" i="1">
                                    <a:solidFill>
                                      <a:srgbClr val="7030A0"/>
                                    </a:solidFill>
                                    <a:latin typeface="Cambria Math" panose="02040503050406030204" pitchFamily="18" charset="0"/>
                                    <a:ea typeface="Cambria Math" panose="02040503050406030204" pitchFamily="18" charset="0"/>
                                  </a:rPr>
                                  <m:t>𝛾</m:t>
                                </m:r>
                              </m:sub>
                            </m:sSub>
                            <m:d>
                              <m:dPr>
                                <m:ctrlPr>
                                  <a:rPr lang="en-US" sz="1600" i="1">
                                    <a:solidFill>
                                      <a:srgbClr val="7030A0"/>
                                    </a:solidFill>
                                    <a:latin typeface="Cambria Math" panose="02040503050406030204" pitchFamily="18" charset="0"/>
                                    <a:ea typeface="Cambria Math" panose="02040503050406030204" pitchFamily="18" charset="0"/>
                                  </a:rPr>
                                </m:ctrlPr>
                              </m:dPr>
                              <m:e>
                                <m:r>
                                  <a:rPr lang="en-US" sz="1600" i="1">
                                    <a:solidFill>
                                      <a:srgbClr val="7030A0"/>
                                    </a:solidFill>
                                    <a:latin typeface="Cambria Math" panose="02040503050406030204" pitchFamily="18" charset="0"/>
                                    <a:ea typeface="Cambria Math" panose="02040503050406030204" pitchFamily="18" charset="0"/>
                                  </a:rPr>
                                  <m:t>𝑦</m:t>
                                </m:r>
                              </m:e>
                              <m:e>
                                <m:r>
                                  <a:rPr lang="en-US" sz="1600" i="1">
                                    <a:solidFill>
                                      <a:srgbClr val="7030A0"/>
                                    </a:solidFill>
                                    <a:latin typeface="Cambria Math" panose="02040503050406030204" pitchFamily="18" charset="0"/>
                                    <a:ea typeface="Cambria Math" panose="02040503050406030204" pitchFamily="18" charset="0"/>
                                  </a:rPr>
                                  <m:t>𝑥</m:t>
                                </m:r>
                              </m:e>
                            </m:d>
                            <m:r>
                              <a:rPr lang="en-US" altLang="zh-CN" sz="1600" b="0" i="1" smtClean="0">
                                <a:solidFill>
                                  <a:schemeClr val="tx1"/>
                                </a:solidFill>
                                <a:latin typeface="Cambria Math" panose="02040503050406030204" pitchFamily="18" charset="0"/>
                                <a:ea typeface="Cambria Math" panose="02040503050406030204" pitchFamily="18" charset="0"/>
                              </a:rPr>
                              <m:t>−</m:t>
                            </m:r>
                          </m:e>
                        </m:func>
                        <m:func>
                          <m:funcPr>
                            <m:ctrlPr>
                              <a:rPr lang="en-US" altLang="zh-CN" sz="1600" i="1" smtClean="0">
                                <a:latin typeface="Cambria Math" panose="02040503050406030204" pitchFamily="18" charset="0"/>
                                <a:ea typeface="Cambria Math" panose="02040503050406030204" pitchFamily="18" charset="0"/>
                              </a:rPr>
                            </m:ctrlPr>
                          </m:funcPr>
                          <m:fName>
                            <m:r>
                              <m:rPr>
                                <m:sty m:val="p"/>
                              </m:rPr>
                              <a:rPr lang="en-US" altLang="zh-CN" sz="1600" i="0" smtClean="0">
                                <a:latin typeface="Cambria Math" panose="02040503050406030204" pitchFamily="18" charset="0"/>
                                <a:ea typeface="Cambria Math" panose="02040503050406030204" pitchFamily="18" charset="0"/>
                              </a:rPr>
                              <m:t>log</m:t>
                            </m:r>
                          </m:fName>
                          <m:e>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ea typeface="Cambria Math" panose="02040503050406030204" pitchFamily="18" charset="0"/>
                                  </a:rPr>
                                  <m:t>𝜋</m:t>
                                </m:r>
                              </m:e>
                              <m:sub>
                                <m:r>
                                  <m:rPr>
                                    <m:sty m:val="p"/>
                                  </m:rPr>
                                  <a:rPr lang="en-US" sz="1600" i="1">
                                    <a:solidFill>
                                      <a:srgbClr val="7030A0"/>
                                    </a:solidFill>
                                    <a:latin typeface="Cambria Math" panose="02040503050406030204" pitchFamily="18" charset="0"/>
                                    <a:ea typeface="Cambria Math" panose="02040503050406030204" pitchFamily="18" charset="0"/>
                                  </a:rPr>
                                  <m:t>ref</m:t>
                                </m:r>
                              </m:sub>
                            </m:sSub>
                            <m:d>
                              <m:dPr>
                                <m:ctrlPr>
                                  <a:rPr lang="en-US" sz="1600" i="1">
                                    <a:solidFill>
                                      <a:srgbClr val="7030A0"/>
                                    </a:solidFill>
                                    <a:latin typeface="Cambria Math" panose="02040503050406030204" pitchFamily="18" charset="0"/>
                                    <a:ea typeface="Cambria Math" panose="02040503050406030204" pitchFamily="18" charset="0"/>
                                  </a:rPr>
                                </m:ctrlPr>
                              </m:dPr>
                              <m:e>
                                <m:r>
                                  <a:rPr lang="en-US" sz="1600" i="1">
                                    <a:solidFill>
                                      <a:srgbClr val="7030A0"/>
                                    </a:solidFill>
                                    <a:latin typeface="Cambria Math" panose="02040503050406030204" pitchFamily="18" charset="0"/>
                                    <a:ea typeface="Cambria Math" panose="02040503050406030204" pitchFamily="18" charset="0"/>
                                  </a:rPr>
                                  <m:t>𝑦</m:t>
                                </m:r>
                              </m:e>
                              <m:e>
                                <m:r>
                                  <a:rPr lang="en-US" sz="1600" i="1">
                                    <a:solidFill>
                                      <a:srgbClr val="7030A0"/>
                                    </a:solidFill>
                                    <a:latin typeface="Cambria Math" panose="02040503050406030204" pitchFamily="18" charset="0"/>
                                    <a:ea typeface="Cambria Math" panose="02040503050406030204" pitchFamily="18" charset="0"/>
                                  </a:rPr>
                                  <m:t>𝑥</m:t>
                                </m:r>
                              </m:e>
                            </m:d>
                          </m:e>
                        </m:func>
                      </m:e>
                    </m:d>
                  </m:oMath>
                </a14:m>
                <a:r>
                  <a:rPr lang="en-US" altLang="zh-CN" sz="1600" i="1" dirty="0"/>
                  <a:t>.</a:t>
                </a:r>
                <a:endParaRPr lang="en-US" sz="1600" i="1" dirty="0"/>
              </a:p>
            </p:txBody>
          </p:sp>
        </mc:Choice>
        <mc:Fallback xmlns="">
          <p:sp>
            <p:nvSpPr>
              <p:cNvPr id="5" name="TextBox 4">
                <a:extLst>
                  <a:ext uri="{FF2B5EF4-FFF2-40B4-BE49-F238E27FC236}">
                    <a16:creationId xmlns:a16="http://schemas.microsoft.com/office/drawing/2014/main" id="{08D99527-D76A-85FB-942E-CD2880309764}"/>
                  </a:ext>
                </a:extLst>
              </p:cNvPr>
              <p:cNvSpPr txBox="1">
                <a:spLocks noRot="1" noChangeAspect="1" noMove="1" noResize="1" noEditPoints="1" noAdjustHandles="1" noChangeArrowheads="1" noChangeShapeType="1" noTextEdit="1"/>
              </p:cNvSpPr>
              <p:nvPr/>
            </p:nvSpPr>
            <p:spPr>
              <a:xfrm>
                <a:off x="3435540" y="3428237"/>
                <a:ext cx="4434098" cy="283476"/>
              </a:xfrm>
              <a:prstGeom prst="rect">
                <a:avLst/>
              </a:prstGeom>
              <a:blipFill>
                <a:blip r:embed="rId6"/>
                <a:stretch>
                  <a:fillRect l="-1143" t="-16667" r="-2571" b="-33333"/>
                </a:stretch>
              </a:blipFill>
            </p:spPr>
            <p:txBody>
              <a:bodyPr/>
              <a:lstStyle/>
              <a:p>
                <a:r>
                  <a:rPr lang="en-US">
                    <a:noFill/>
                  </a:rPr>
                  <a:t> </a:t>
                </a:r>
              </a:p>
            </p:txBody>
          </p:sp>
        </mc:Fallback>
      </mc:AlternateContent>
    </p:spTree>
    <p:extLst>
      <p:ext uri="{BB962C8B-B14F-4D97-AF65-F5344CB8AC3E}">
        <p14:creationId xmlns:p14="http://schemas.microsoft.com/office/powerpoint/2010/main" val="1271738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4</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Chain</a:t>
                </a:r>
                <a:r>
                  <a:rPr lang="zh-CN" altLang="en-US" sz="2800" dirty="0"/>
                  <a:t> </a:t>
                </a:r>
                <a:r>
                  <a:rPr lang="en-US" altLang="zh-CN" sz="2800" dirty="0"/>
                  <a:t>of Thought (CoT-prompting)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938" y="1367153"/>
            <a:ext cx="8479854" cy="715144"/>
          </a:xfrm>
        </p:spPr>
        <p:txBody>
          <a:bodyPr/>
          <a:lstStyle/>
          <a:p>
            <a:pPr>
              <a:buClr>
                <a:srgbClr val="CC0000"/>
              </a:buClr>
            </a:pPr>
            <a:r>
              <a:rPr lang="en-US" altLang="en-US" sz="1600" b="1" dirty="0">
                <a:latin typeface="+mn-lt"/>
              </a:rPr>
              <a:t>Chain of Thought (CoT)</a:t>
            </a:r>
            <a:r>
              <a:rPr lang="en-US" altLang="zh-CN" sz="1600" dirty="0">
                <a:latin typeface="+mn-lt"/>
              </a:rPr>
              <a:t>:</a:t>
            </a:r>
            <a:r>
              <a:rPr lang="zh-CN" altLang="en-US" sz="1600" dirty="0">
                <a:latin typeface="+mn-lt"/>
              </a:rPr>
              <a:t> </a:t>
            </a:r>
            <a:r>
              <a:rPr lang="en-HK" altLang="zh-CN" sz="1600" dirty="0">
                <a:latin typeface="+mn-lt"/>
              </a:rPr>
              <a:t>a series of </a:t>
            </a:r>
            <a:r>
              <a:rPr lang="en-HK" altLang="zh-CN" sz="1600" b="1" dirty="0">
                <a:solidFill>
                  <a:srgbClr val="FF0000"/>
                </a:solidFill>
                <a:latin typeface="+mn-lt"/>
              </a:rPr>
              <a:t>intermediate natural language reasoning steps </a:t>
            </a:r>
            <a:r>
              <a:rPr lang="en-HK" altLang="zh-CN" sz="1600" dirty="0">
                <a:latin typeface="+mn-lt"/>
              </a:rPr>
              <a:t>that lead to the ﬁnal output</a:t>
            </a:r>
          </a:p>
          <a:p>
            <a:pPr>
              <a:buClr>
                <a:srgbClr val="CC0000"/>
              </a:buClr>
            </a:pPr>
            <a:r>
              <a:rPr lang="en-US" altLang="zh-CN" sz="1600" dirty="0">
                <a:latin typeface="+mn-lt"/>
              </a:rPr>
              <a:t>Mimic an intuitive thought process,</a:t>
            </a:r>
            <a:r>
              <a:rPr lang="zh-CN" altLang="en-US" sz="1600" dirty="0">
                <a:latin typeface="+mn-lt"/>
              </a:rPr>
              <a:t> </a:t>
            </a:r>
            <a:r>
              <a:rPr lang="en-US" altLang="zh-CN" sz="1600" dirty="0">
                <a:latin typeface="+mn-lt"/>
              </a:rPr>
              <a:t>and decompose multi-step problems into intermediate steps</a:t>
            </a:r>
          </a:p>
          <a:p>
            <a:pPr eaLnBrk="1" hangingPunct="1">
              <a:buClr>
                <a:srgbClr val="CC0000"/>
              </a:buClr>
            </a:pPr>
            <a:r>
              <a:rPr lang="en-HK" altLang="zh-CN" sz="1600" b="1" dirty="0">
                <a:solidFill>
                  <a:srgbClr val="FF0000"/>
                </a:solidFill>
                <a:latin typeface="+mn-lt"/>
              </a:rPr>
              <a:t>In context few</a:t>
            </a:r>
            <a:r>
              <a:rPr lang="en-US" altLang="zh-CN" sz="1600" b="1" dirty="0">
                <a:solidFill>
                  <a:srgbClr val="FF0000"/>
                </a:solidFill>
                <a:latin typeface="+mn-lt"/>
              </a:rPr>
              <a:t>-shot learning </a:t>
            </a:r>
            <a:r>
              <a:rPr lang="en-US" altLang="zh-CN" sz="1600" dirty="0">
                <a:latin typeface="+mn-lt"/>
              </a:rPr>
              <a:t>with</a:t>
            </a:r>
            <a:r>
              <a:rPr lang="en-US" altLang="zh-CN" sz="1600" b="1" dirty="0">
                <a:solidFill>
                  <a:srgbClr val="FF0000"/>
                </a:solidFill>
                <a:latin typeface="+mn-lt"/>
              </a:rPr>
              <a:t> 8 few-shot exemplars</a:t>
            </a:r>
            <a:endParaRPr lang="en-HK" altLang="zh-CN" sz="1600" b="1" baseline="30000" dirty="0">
              <a:solidFill>
                <a:srgbClr val="FF0000"/>
              </a:solidFill>
              <a:latin typeface="+mn-lt"/>
            </a:endParaRPr>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2" name="Picture 1">
            <a:extLst>
              <a:ext uri="{FF2B5EF4-FFF2-40B4-BE49-F238E27FC236}">
                <a16:creationId xmlns:a16="http://schemas.microsoft.com/office/drawing/2014/main" id="{6DFE5CDE-C16F-2B0C-D494-8D17E13BE2ED}"/>
              </a:ext>
            </a:extLst>
          </p:cNvPr>
          <p:cNvPicPr>
            <a:picLocks noChangeAspect="1"/>
          </p:cNvPicPr>
          <p:nvPr/>
        </p:nvPicPr>
        <p:blipFill>
          <a:blip r:embed="rId4"/>
          <a:stretch>
            <a:fillRect/>
          </a:stretch>
        </p:blipFill>
        <p:spPr>
          <a:xfrm>
            <a:off x="1115616" y="2499742"/>
            <a:ext cx="4894312" cy="243396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D2D429-8714-D561-1451-BD912E2F48F9}"/>
                  </a:ext>
                </a:extLst>
              </p:cNvPr>
              <p:cNvSpPr txBox="1"/>
              <p:nvPr/>
            </p:nvSpPr>
            <p:spPr>
              <a:xfrm>
                <a:off x="6228184" y="3038115"/>
                <a:ext cx="2160240" cy="338554"/>
              </a:xfrm>
              <a:prstGeom prst="rect">
                <a:avLst/>
              </a:prstGeom>
              <a:noFill/>
            </p:spPr>
            <p:txBody>
              <a:bodyPr wrap="square" rtlCol="0">
                <a:spAutoFit/>
              </a:bodyPr>
              <a:lstStyle/>
              <a:p>
                <a:r>
                  <a:rPr lang="en-US" altLang="zh-CN" sz="1600" b="1" dirty="0">
                    <a:solidFill>
                      <a:srgbClr val="0070C0"/>
                    </a:solidFill>
                    <a:latin typeface="+mn-lt"/>
                  </a:rPr>
                  <a:t>{</a:t>
                </a:r>
                <a:r>
                  <a:rPr lang="en-US" sz="1600" b="1" dirty="0">
                    <a:solidFill>
                      <a:srgbClr val="0070C0"/>
                    </a:solidFill>
                    <a:latin typeface="+mn-lt"/>
                  </a:rPr>
                  <a:t>Reasoning Paths</a:t>
                </a:r>
                <a:r>
                  <a:rPr lang="en-US" altLang="zh-CN" sz="1600" b="1" dirty="0">
                    <a:solidFill>
                      <a:srgbClr val="0070C0"/>
                    </a:solidFill>
                    <a:latin typeface="+mn-lt"/>
                  </a:rPr>
                  <a:t>}</a:t>
                </a:r>
                <a:r>
                  <a:rPr lang="zh-CN" altLang="en-US" sz="1600" b="1" dirty="0">
                    <a:solidFill>
                      <a:srgbClr val="0070C0"/>
                    </a:solidFill>
                    <a:latin typeface="+mn-lt"/>
                  </a:rPr>
                  <a:t> </a:t>
                </a:r>
                <a14:m>
                  <m:oMath xmlns:m="http://schemas.openxmlformats.org/officeDocument/2006/math">
                    <m:r>
                      <a:rPr lang="en-US" altLang="zh-CN" sz="1600" b="0" i="1" dirty="0" smtClean="0">
                        <a:solidFill>
                          <a:srgbClr val="0070C0"/>
                        </a:solidFill>
                        <a:latin typeface="Cambria Math" panose="02040503050406030204" pitchFamily="18" charset="0"/>
                        <a:ea typeface="Cambria Math" panose="02040503050406030204" pitchFamily="18" charset="0"/>
                      </a:rPr>
                      <m:t>→</m:t>
                    </m:r>
                    <m:r>
                      <a:rPr lang="en-US" altLang="zh-CN" sz="1600" b="0" i="1" dirty="0" smtClean="0">
                        <a:solidFill>
                          <a:srgbClr val="0070C0"/>
                        </a:solidFill>
                        <a:latin typeface="Cambria Math" panose="02040503050406030204" pitchFamily="18" charset="0"/>
                      </a:rPr>
                      <m:t>𝑟</m:t>
                    </m:r>
                  </m:oMath>
                </a14:m>
                <a:endParaRPr lang="en-US" sz="1600" i="1" dirty="0">
                  <a:solidFill>
                    <a:srgbClr val="0070C0"/>
                  </a:solidFill>
                  <a:latin typeface="+mn-lt"/>
                </a:endParaRPr>
              </a:p>
            </p:txBody>
          </p:sp>
        </mc:Choice>
        <mc:Fallback xmlns="">
          <p:sp>
            <p:nvSpPr>
              <p:cNvPr id="4" name="TextBox 3">
                <a:extLst>
                  <a:ext uri="{FF2B5EF4-FFF2-40B4-BE49-F238E27FC236}">
                    <a16:creationId xmlns:a16="http://schemas.microsoft.com/office/drawing/2014/main" id="{90D2D429-8714-D561-1451-BD912E2F48F9}"/>
                  </a:ext>
                </a:extLst>
              </p:cNvPr>
              <p:cNvSpPr txBox="1">
                <a:spLocks noRot="1" noChangeAspect="1" noMove="1" noResize="1" noEditPoints="1" noAdjustHandles="1" noChangeArrowheads="1" noChangeShapeType="1" noTextEdit="1"/>
              </p:cNvSpPr>
              <p:nvPr/>
            </p:nvSpPr>
            <p:spPr>
              <a:xfrm>
                <a:off x="6228184" y="3038115"/>
                <a:ext cx="2160240" cy="338554"/>
              </a:xfrm>
              <a:prstGeom prst="rect">
                <a:avLst/>
              </a:prstGeom>
              <a:blipFill>
                <a:blip r:embed="rId5"/>
                <a:stretch>
                  <a:fillRect l="-1754" t="-7407" b="-22222"/>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4BA40256-3893-1948-1745-7426AB99BB39}"/>
              </a:ext>
            </a:extLst>
          </p:cNvPr>
          <p:cNvCxnSpPr>
            <a:cxnSpLocks/>
            <a:stCxn id="4" idx="1"/>
          </p:cNvCxnSpPr>
          <p:nvPr/>
        </p:nvCxnSpPr>
        <p:spPr>
          <a:xfrm rot="10800000" flipV="1">
            <a:off x="5868144" y="3207391"/>
            <a:ext cx="360040" cy="169273"/>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E43A80-01FE-09AB-8070-286F52D75664}"/>
                  </a:ext>
                </a:extLst>
              </p:cNvPr>
              <p:cNvSpPr txBox="1"/>
              <p:nvPr/>
            </p:nvSpPr>
            <p:spPr>
              <a:xfrm>
                <a:off x="6229573" y="3567560"/>
                <a:ext cx="2302867" cy="338554"/>
              </a:xfrm>
              <a:prstGeom prst="rect">
                <a:avLst/>
              </a:prstGeom>
              <a:noFill/>
            </p:spPr>
            <p:txBody>
              <a:bodyPr wrap="square" rtlCol="0">
                <a:spAutoFit/>
              </a:bodyPr>
              <a:lstStyle/>
              <a:p>
                <a:r>
                  <a:rPr lang="en-US" altLang="zh-CN" sz="1600" b="1" dirty="0">
                    <a:solidFill>
                      <a:srgbClr val="7030A0"/>
                    </a:solidFill>
                    <a:latin typeface="+mn-lt"/>
                  </a:rPr>
                  <a:t>“</a:t>
                </a:r>
                <a:r>
                  <a:rPr lang="en-US" sz="1600" b="1" dirty="0">
                    <a:solidFill>
                      <a:srgbClr val="7030A0"/>
                    </a:solidFill>
                    <a:latin typeface="+mn-lt"/>
                  </a:rPr>
                  <a:t>The answer is X</a:t>
                </a:r>
                <a:r>
                  <a:rPr lang="en-US" altLang="zh-CN" sz="1600" b="1" dirty="0">
                    <a:solidFill>
                      <a:srgbClr val="7030A0"/>
                    </a:solidFill>
                    <a:latin typeface="+mn-lt"/>
                  </a:rPr>
                  <a:t>.”</a:t>
                </a:r>
                <a:r>
                  <a:rPr lang="zh-CN" altLang="en-US" sz="1600" b="1" dirty="0">
                    <a:solidFill>
                      <a:srgbClr val="7030A0"/>
                    </a:solidFill>
                    <a:latin typeface="+mn-lt"/>
                  </a:rPr>
                  <a:t> </a:t>
                </a:r>
                <a14:m>
                  <m:oMath xmlns:m="http://schemas.openxmlformats.org/officeDocument/2006/math">
                    <m:r>
                      <a:rPr lang="en-US" altLang="zh-CN" sz="1600" i="1" dirty="0" smtClean="0">
                        <a:solidFill>
                          <a:srgbClr val="7030A0"/>
                        </a:solidFill>
                        <a:latin typeface="Cambria Math" panose="02040503050406030204" pitchFamily="18" charset="0"/>
                        <a:ea typeface="Cambria Math" panose="02040503050406030204" pitchFamily="18" charset="0"/>
                      </a:rPr>
                      <m:t>→</m:t>
                    </m:r>
                    <m:r>
                      <a:rPr lang="en-US" altLang="zh-CN" sz="1600" b="0" i="1" dirty="0">
                        <a:solidFill>
                          <a:srgbClr val="7030A0"/>
                        </a:solidFill>
                        <a:latin typeface="Cambria Math" panose="02040503050406030204" pitchFamily="18" charset="0"/>
                      </a:rPr>
                      <m:t>𝑎</m:t>
                    </m:r>
                  </m:oMath>
                </a14:m>
                <a:endParaRPr lang="en-US" sz="1600" i="1" dirty="0">
                  <a:solidFill>
                    <a:srgbClr val="7030A0"/>
                  </a:solidFill>
                  <a:latin typeface="+mn-lt"/>
                </a:endParaRPr>
              </a:p>
            </p:txBody>
          </p:sp>
        </mc:Choice>
        <mc:Fallback xmlns="">
          <p:sp>
            <p:nvSpPr>
              <p:cNvPr id="14" name="TextBox 13">
                <a:extLst>
                  <a:ext uri="{FF2B5EF4-FFF2-40B4-BE49-F238E27FC236}">
                    <a16:creationId xmlns:a16="http://schemas.microsoft.com/office/drawing/2014/main" id="{FEE43A80-01FE-09AB-8070-286F52D75664}"/>
                  </a:ext>
                </a:extLst>
              </p:cNvPr>
              <p:cNvSpPr txBox="1">
                <a:spLocks noRot="1" noChangeAspect="1" noMove="1" noResize="1" noEditPoints="1" noAdjustHandles="1" noChangeArrowheads="1" noChangeShapeType="1" noTextEdit="1"/>
              </p:cNvSpPr>
              <p:nvPr/>
            </p:nvSpPr>
            <p:spPr>
              <a:xfrm>
                <a:off x="6229573" y="3567560"/>
                <a:ext cx="2302867" cy="338554"/>
              </a:xfrm>
              <a:prstGeom prst="rect">
                <a:avLst/>
              </a:prstGeom>
              <a:blipFill>
                <a:blip r:embed="rId6"/>
                <a:stretch>
                  <a:fillRect l="-1099" t="-3571" b="-21429"/>
                </a:stretch>
              </a:blipFill>
            </p:spPr>
            <p:txBody>
              <a:bodyPr/>
              <a:lstStyle/>
              <a:p>
                <a:r>
                  <a:rPr lang="en-US">
                    <a:noFill/>
                  </a:rPr>
                  <a:t> </a:t>
                </a:r>
              </a:p>
            </p:txBody>
          </p:sp>
        </mc:Fallback>
      </mc:AlternateContent>
      <p:cxnSp>
        <p:nvCxnSpPr>
          <p:cNvPr id="18" name="Curved Connector 17">
            <a:extLst>
              <a:ext uri="{FF2B5EF4-FFF2-40B4-BE49-F238E27FC236}">
                <a16:creationId xmlns:a16="http://schemas.microsoft.com/office/drawing/2014/main" id="{320B7F84-384F-7A4F-49EC-D8A6FFE171E4}"/>
              </a:ext>
            </a:extLst>
          </p:cNvPr>
          <p:cNvCxnSpPr>
            <a:cxnSpLocks/>
            <a:stCxn id="14" idx="1"/>
          </p:cNvCxnSpPr>
          <p:nvPr/>
        </p:nvCxnSpPr>
        <p:spPr>
          <a:xfrm rot="10800000">
            <a:off x="5796149" y="3507865"/>
            <a:ext cx="433425" cy="228973"/>
          </a:xfrm>
          <a:prstGeom prst="curvedConnector3">
            <a:avLst>
              <a:gd name="adj1" fmla="val 5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Plus 19">
            <a:extLst>
              <a:ext uri="{FF2B5EF4-FFF2-40B4-BE49-F238E27FC236}">
                <a16:creationId xmlns:a16="http://schemas.microsoft.com/office/drawing/2014/main" id="{B510858D-1427-B6DB-054A-4C86FE3AE68B}"/>
              </a:ext>
            </a:extLst>
          </p:cNvPr>
          <p:cNvSpPr/>
          <p:nvPr/>
        </p:nvSpPr>
        <p:spPr>
          <a:xfrm>
            <a:off x="6879115" y="3400055"/>
            <a:ext cx="216024" cy="186501"/>
          </a:xfrm>
          <a:prstGeom prst="mathPlus">
            <a:avLst/>
          </a:prstGeom>
          <a:solidFill>
            <a:schemeClr val="accent2">
              <a:lumMod val="40000"/>
              <a:lumOff val="6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FEE63C-A0B9-5C19-0D71-CAF84C378F1C}"/>
              </a:ext>
            </a:extLst>
          </p:cNvPr>
          <p:cNvSpPr txBox="1"/>
          <p:nvPr/>
        </p:nvSpPr>
        <p:spPr>
          <a:xfrm>
            <a:off x="106772" y="4867039"/>
            <a:ext cx="856968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Wei</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Chain-of-Thought Prompting Elicits Reasoning</a:t>
            </a:r>
            <a:r>
              <a:rPr lang="zh-CN" altLang="en-US" sz="1200" dirty="0">
                <a:latin typeface="+mn-lt"/>
              </a:rPr>
              <a:t> </a:t>
            </a:r>
            <a:r>
              <a:rPr lang="en-US" altLang="zh-CN" sz="1200" dirty="0">
                <a:latin typeface="+mn-lt"/>
              </a:rPr>
              <a:t>in Large Language Models,</a:t>
            </a:r>
            <a:r>
              <a:rPr lang="zh-CN" altLang="en-US" sz="1200" dirty="0">
                <a:latin typeface="+mn-lt"/>
              </a:rPr>
              <a:t> </a:t>
            </a:r>
            <a:r>
              <a:rPr lang="en-US" altLang="zh-CN" sz="1200" dirty="0">
                <a:latin typeface="+mn-lt"/>
              </a:rPr>
              <a:t>In NeurIPS’22.</a:t>
            </a:r>
            <a:endParaRPr lang="en-HK" altLang="zh-CN" sz="1200" dirty="0">
              <a:latin typeface="+mn-lt"/>
            </a:endParaRPr>
          </a:p>
        </p:txBody>
      </p:sp>
    </p:spTree>
    <p:extLst>
      <p:ext uri="{BB962C8B-B14F-4D97-AF65-F5344CB8AC3E}">
        <p14:creationId xmlns:p14="http://schemas.microsoft.com/office/powerpoint/2010/main" val="117097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4</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Chain</a:t>
                </a:r>
                <a:r>
                  <a:rPr lang="zh-CN" altLang="en-US" sz="2800" dirty="0"/>
                  <a:t> </a:t>
                </a:r>
                <a:r>
                  <a:rPr lang="en-US" altLang="zh-CN" sz="2800" dirty="0"/>
                  <a:t>of Thought (CoT-prompting)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13263"/>
            <a:ext cx="8479854" cy="1132590"/>
          </a:xfrm>
        </p:spPr>
        <p:txBody>
          <a:bodyPr/>
          <a:lstStyle/>
          <a:p>
            <a:pPr>
              <a:buClr>
                <a:srgbClr val="CC0000"/>
              </a:buClr>
            </a:pPr>
            <a:r>
              <a:rPr lang="en-US" altLang="en-US" sz="1600" b="1" dirty="0">
                <a:latin typeface="+mn-lt"/>
              </a:rPr>
              <a:t>Reasoning Tasks</a:t>
            </a:r>
            <a:r>
              <a:rPr lang="en-US" altLang="zh-CN" sz="1600" dirty="0">
                <a:latin typeface="+mn-lt"/>
              </a:rPr>
              <a:t>:</a:t>
            </a:r>
            <a:r>
              <a:rPr lang="zh-CN" altLang="en-US" sz="1600" dirty="0">
                <a:latin typeface="+mn-lt"/>
              </a:rPr>
              <a:t> </a:t>
            </a:r>
            <a:r>
              <a:rPr lang="en-US" altLang="zh-CN" sz="1600" i="1" dirty="0">
                <a:solidFill>
                  <a:srgbClr val="7030A0"/>
                </a:solidFill>
                <a:latin typeface="+mn-lt"/>
              </a:rPr>
              <a:t>Arithmetic</a:t>
            </a:r>
            <a:r>
              <a:rPr lang="en-US" altLang="zh-CN" sz="1600" dirty="0">
                <a:latin typeface="+mn-lt"/>
              </a:rPr>
              <a:t>,</a:t>
            </a:r>
            <a:r>
              <a:rPr lang="zh-CN" altLang="en-US" sz="1600" dirty="0">
                <a:latin typeface="+mn-lt"/>
              </a:rPr>
              <a:t> </a:t>
            </a:r>
            <a:r>
              <a:rPr lang="en-US" altLang="zh-CN" sz="1600" i="1" dirty="0">
                <a:solidFill>
                  <a:srgbClr val="7030A0"/>
                </a:solidFill>
                <a:latin typeface="+mn-lt"/>
              </a:rPr>
              <a:t>Commonsense</a:t>
            </a:r>
            <a:r>
              <a:rPr lang="en-US" altLang="zh-CN" sz="1600" dirty="0">
                <a:latin typeface="+mn-lt"/>
              </a:rPr>
              <a:t>,</a:t>
            </a:r>
            <a:r>
              <a:rPr lang="zh-CN" altLang="en-US" sz="1600" dirty="0">
                <a:latin typeface="+mn-lt"/>
              </a:rPr>
              <a:t> </a:t>
            </a:r>
            <a:r>
              <a:rPr lang="en-US" altLang="zh-CN" sz="1600" dirty="0">
                <a:latin typeface="+mn-lt"/>
              </a:rPr>
              <a:t>and </a:t>
            </a:r>
            <a:r>
              <a:rPr lang="en-US" altLang="zh-CN" sz="1600" i="1" dirty="0">
                <a:solidFill>
                  <a:srgbClr val="7030A0"/>
                </a:solidFill>
                <a:latin typeface="+mn-lt"/>
              </a:rPr>
              <a:t>Symbolic</a:t>
            </a:r>
            <a:r>
              <a:rPr lang="en-US" altLang="zh-CN" sz="1600" dirty="0">
                <a:latin typeface="+mn-lt"/>
              </a:rPr>
              <a:t> Reasoning</a:t>
            </a:r>
          </a:p>
          <a:p>
            <a:pPr>
              <a:buClr>
                <a:srgbClr val="CC0000"/>
              </a:buClr>
            </a:pPr>
            <a:r>
              <a:rPr lang="en-US" altLang="zh-CN" sz="1600" b="1" dirty="0">
                <a:latin typeface="+mn-lt"/>
              </a:rPr>
              <a:t>Applied Models</a:t>
            </a:r>
            <a:r>
              <a:rPr lang="en-US" altLang="zh-CN" sz="1600" dirty="0">
                <a:latin typeface="+mn-lt"/>
              </a:rPr>
              <a:t>:</a:t>
            </a:r>
            <a:r>
              <a:rPr lang="zh-CN" altLang="en-US" sz="1600" dirty="0">
                <a:latin typeface="+mn-lt"/>
              </a:rPr>
              <a:t> </a:t>
            </a:r>
            <a:r>
              <a:rPr lang="en-US" altLang="zh-CN" sz="1600" dirty="0">
                <a:solidFill>
                  <a:srgbClr val="7030A0"/>
                </a:solidFill>
                <a:latin typeface="+mn-lt"/>
              </a:rPr>
              <a:t>UL2</a:t>
            </a:r>
            <a:r>
              <a:rPr lang="zh-CN" altLang="en-US" sz="1600" dirty="0">
                <a:latin typeface="+mn-lt"/>
              </a:rPr>
              <a:t> </a:t>
            </a:r>
            <a:r>
              <a:rPr lang="en-US" altLang="zh-CN" sz="1600" dirty="0">
                <a:latin typeface="+mn-lt"/>
              </a:rPr>
              <a:t>20B,</a:t>
            </a:r>
            <a:r>
              <a:rPr lang="zh-CN" altLang="en-US" sz="1600" dirty="0">
                <a:latin typeface="+mn-lt"/>
              </a:rPr>
              <a:t> </a:t>
            </a:r>
            <a:r>
              <a:rPr lang="en-US" altLang="zh-CN" sz="1600" dirty="0">
                <a:solidFill>
                  <a:srgbClr val="7030A0"/>
                </a:solidFill>
                <a:latin typeface="+mn-lt"/>
              </a:rPr>
              <a:t>GPT-3</a:t>
            </a:r>
            <a:r>
              <a:rPr lang="zh-CN" altLang="en-US" sz="1600" dirty="0">
                <a:latin typeface="+mn-lt"/>
              </a:rPr>
              <a:t> </a:t>
            </a:r>
            <a:r>
              <a:rPr lang="en-US" altLang="zh-CN" sz="1600" dirty="0">
                <a:latin typeface="+mn-lt"/>
              </a:rPr>
              <a:t>(text-ada-001</a:t>
            </a:r>
            <a:r>
              <a:rPr lang="zh-CN" altLang="en-US" sz="1600" dirty="0">
                <a:latin typeface="+mn-lt"/>
              </a:rPr>
              <a:t> </a:t>
            </a:r>
            <a:r>
              <a:rPr lang="en-US" altLang="zh-CN" sz="1600" dirty="0">
                <a:latin typeface="+mn-lt"/>
              </a:rPr>
              <a:t>350M, text-babbage-001</a:t>
            </a:r>
            <a:r>
              <a:rPr lang="zh-CN" altLang="en-US" sz="1600" dirty="0">
                <a:latin typeface="+mn-lt"/>
              </a:rPr>
              <a:t> </a:t>
            </a:r>
            <a:r>
              <a:rPr lang="en-US" altLang="zh-CN" sz="1600" dirty="0">
                <a:latin typeface="+mn-lt"/>
              </a:rPr>
              <a:t>1.3B, text-curie-001</a:t>
            </a:r>
            <a:r>
              <a:rPr lang="zh-CN" altLang="en-US" sz="1600" dirty="0">
                <a:latin typeface="+mn-lt"/>
              </a:rPr>
              <a:t> </a:t>
            </a:r>
            <a:r>
              <a:rPr lang="en-US" altLang="zh-CN" sz="1600" dirty="0">
                <a:latin typeface="+mn-lt"/>
              </a:rPr>
              <a:t>6.7B, and text-davinci-002</a:t>
            </a:r>
            <a:r>
              <a:rPr lang="zh-CN" altLang="en-US" sz="1600" dirty="0">
                <a:latin typeface="+mn-lt"/>
              </a:rPr>
              <a:t> </a:t>
            </a:r>
            <a:r>
              <a:rPr lang="en-US" altLang="zh-CN" sz="1600" dirty="0">
                <a:latin typeface="+mn-lt"/>
              </a:rPr>
              <a:t>175B),</a:t>
            </a:r>
            <a:r>
              <a:rPr lang="zh-CN" altLang="en-US" sz="1600" dirty="0">
                <a:latin typeface="+mn-lt"/>
              </a:rPr>
              <a:t> </a:t>
            </a:r>
            <a:r>
              <a:rPr lang="en-HK" altLang="zh-CN" sz="1600" dirty="0">
                <a:solidFill>
                  <a:srgbClr val="7030A0"/>
                </a:solidFill>
                <a:latin typeface="+mn-lt"/>
              </a:rPr>
              <a:t>Codex</a:t>
            </a:r>
            <a:r>
              <a:rPr lang="zh-CN" altLang="en-US" sz="1600" dirty="0">
                <a:latin typeface="+mn-lt"/>
              </a:rPr>
              <a:t> </a:t>
            </a:r>
            <a:r>
              <a:rPr lang="en-US" altLang="zh-CN" sz="1600" dirty="0">
                <a:latin typeface="+mn-lt"/>
              </a:rPr>
              <a:t>(code-davinci-002</a:t>
            </a:r>
            <a:r>
              <a:rPr lang="zh-CN" altLang="en-US" sz="1600" dirty="0">
                <a:latin typeface="+mn-lt"/>
              </a:rPr>
              <a:t> </a:t>
            </a:r>
            <a:r>
              <a:rPr lang="en-US" altLang="zh-CN" sz="1600" dirty="0">
                <a:latin typeface="+mn-lt"/>
              </a:rPr>
              <a:t>14.8B),</a:t>
            </a:r>
            <a:r>
              <a:rPr lang="zh-CN" altLang="en-US" sz="1600" dirty="0">
                <a:latin typeface="+mn-lt"/>
              </a:rPr>
              <a:t> </a:t>
            </a:r>
            <a:r>
              <a:rPr lang="en-US" altLang="zh-CN" sz="1600" dirty="0" err="1">
                <a:solidFill>
                  <a:srgbClr val="7030A0"/>
                </a:solidFill>
                <a:latin typeface="+mn-lt"/>
              </a:rPr>
              <a:t>LaMDA</a:t>
            </a:r>
            <a:r>
              <a:rPr lang="zh-CN" altLang="en-US" sz="1600" dirty="0">
                <a:latin typeface="+mn-lt"/>
              </a:rPr>
              <a:t> </a:t>
            </a:r>
            <a:r>
              <a:rPr lang="en-US" altLang="zh-CN" sz="1600" dirty="0">
                <a:latin typeface="+mn-lt"/>
              </a:rPr>
              <a:t>(422M, 2B, 8B, 68B, and 137B),</a:t>
            </a:r>
            <a:r>
              <a:rPr lang="zh-CN" altLang="en-US" sz="1600" dirty="0">
                <a:latin typeface="+mn-lt"/>
              </a:rPr>
              <a:t> </a:t>
            </a:r>
            <a:r>
              <a:rPr lang="en-US" altLang="zh-CN" sz="1600" dirty="0">
                <a:latin typeface="+mn-lt"/>
              </a:rPr>
              <a:t>and </a:t>
            </a:r>
            <a:r>
              <a:rPr lang="en-US" altLang="zh-CN" sz="1600" dirty="0" err="1">
                <a:solidFill>
                  <a:srgbClr val="7030A0"/>
                </a:solidFill>
                <a:latin typeface="+mn-lt"/>
              </a:rPr>
              <a:t>PaLM</a:t>
            </a:r>
            <a:r>
              <a:rPr lang="zh-CN" altLang="en-US" sz="1600" dirty="0">
                <a:latin typeface="+mn-lt"/>
              </a:rPr>
              <a:t> </a:t>
            </a:r>
            <a:r>
              <a:rPr lang="en-US" altLang="zh-CN" sz="1600" dirty="0">
                <a:latin typeface="+mn-lt"/>
              </a:rPr>
              <a:t>(8B, 62B, and 540B)</a:t>
            </a:r>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5" name="Picture 4">
            <a:extLst>
              <a:ext uri="{FF2B5EF4-FFF2-40B4-BE49-F238E27FC236}">
                <a16:creationId xmlns:a16="http://schemas.microsoft.com/office/drawing/2014/main" id="{5099923F-FDB7-E37B-2498-ED719D9DAFF0}"/>
              </a:ext>
            </a:extLst>
          </p:cNvPr>
          <p:cNvPicPr>
            <a:picLocks noChangeAspect="1"/>
          </p:cNvPicPr>
          <p:nvPr/>
        </p:nvPicPr>
        <p:blipFill>
          <a:blip r:embed="rId4"/>
          <a:stretch>
            <a:fillRect/>
          </a:stretch>
        </p:blipFill>
        <p:spPr>
          <a:xfrm>
            <a:off x="-107777" y="2345853"/>
            <a:ext cx="3197330" cy="2952000"/>
          </a:xfrm>
          <a:prstGeom prst="rect">
            <a:avLst/>
          </a:prstGeom>
        </p:spPr>
      </p:pic>
      <p:sp>
        <p:nvSpPr>
          <p:cNvPr id="7" name="TextBox 6">
            <a:extLst>
              <a:ext uri="{FF2B5EF4-FFF2-40B4-BE49-F238E27FC236}">
                <a16:creationId xmlns:a16="http://schemas.microsoft.com/office/drawing/2014/main" id="{FBF8F15F-087A-1183-6B61-29D0FF65C7CA}"/>
              </a:ext>
            </a:extLst>
          </p:cNvPr>
          <p:cNvSpPr txBox="1"/>
          <p:nvPr/>
        </p:nvSpPr>
        <p:spPr>
          <a:xfrm>
            <a:off x="304263" y="4794125"/>
            <a:ext cx="2632550" cy="307777"/>
          </a:xfrm>
          <a:prstGeom prst="rect">
            <a:avLst/>
          </a:prstGeom>
          <a:noFill/>
        </p:spPr>
        <p:txBody>
          <a:bodyPr wrap="square">
            <a:spAutoFit/>
          </a:bodyPr>
          <a:lstStyle/>
          <a:p>
            <a:r>
              <a:rPr lang="en-US" altLang="zh-CN" sz="1400" dirty="0">
                <a:solidFill>
                  <a:srgbClr val="FF0000"/>
                </a:solidFill>
                <a:highlight>
                  <a:srgbClr val="FFFF00"/>
                </a:highlight>
                <a:latin typeface="+mn-lt"/>
              </a:rPr>
              <a:t>Arithmetic reasoning, GSM8K</a:t>
            </a:r>
          </a:p>
        </p:txBody>
      </p:sp>
      <p:pic>
        <p:nvPicPr>
          <p:cNvPr id="8" name="Picture 7">
            <a:extLst>
              <a:ext uri="{FF2B5EF4-FFF2-40B4-BE49-F238E27FC236}">
                <a16:creationId xmlns:a16="http://schemas.microsoft.com/office/drawing/2014/main" id="{27594A9B-3063-BB9C-6942-669A3EB69B1D}"/>
              </a:ext>
            </a:extLst>
          </p:cNvPr>
          <p:cNvPicPr>
            <a:picLocks noChangeAspect="1"/>
          </p:cNvPicPr>
          <p:nvPr/>
        </p:nvPicPr>
        <p:blipFill>
          <a:blip r:embed="rId5"/>
          <a:stretch>
            <a:fillRect/>
          </a:stretch>
        </p:blipFill>
        <p:spPr>
          <a:xfrm>
            <a:off x="2812062" y="2345853"/>
            <a:ext cx="3898405" cy="2952000"/>
          </a:xfrm>
          <a:prstGeom prst="rect">
            <a:avLst/>
          </a:prstGeom>
        </p:spPr>
      </p:pic>
      <p:sp>
        <p:nvSpPr>
          <p:cNvPr id="9" name="TextBox 8">
            <a:extLst>
              <a:ext uri="{FF2B5EF4-FFF2-40B4-BE49-F238E27FC236}">
                <a16:creationId xmlns:a16="http://schemas.microsoft.com/office/drawing/2014/main" id="{FBEDFDD6-ABED-A0B4-ECCC-C617C8E76A46}"/>
              </a:ext>
            </a:extLst>
          </p:cNvPr>
          <p:cNvSpPr txBox="1"/>
          <p:nvPr/>
        </p:nvSpPr>
        <p:spPr>
          <a:xfrm>
            <a:off x="3600215" y="4794125"/>
            <a:ext cx="2632550" cy="307777"/>
          </a:xfrm>
          <a:prstGeom prst="rect">
            <a:avLst/>
          </a:prstGeom>
          <a:noFill/>
        </p:spPr>
        <p:txBody>
          <a:bodyPr wrap="square">
            <a:spAutoFit/>
          </a:bodyPr>
          <a:lstStyle/>
          <a:p>
            <a:r>
              <a:rPr lang="en-US" altLang="zh-CN" sz="1400" dirty="0">
                <a:solidFill>
                  <a:srgbClr val="FF0000"/>
                </a:solidFill>
                <a:highlight>
                  <a:srgbClr val="FFFF00"/>
                </a:highlight>
                <a:latin typeface="+mn-lt"/>
              </a:rPr>
              <a:t>Symbolic reasoning</a:t>
            </a:r>
          </a:p>
        </p:txBody>
      </p:sp>
      <p:pic>
        <p:nvPicPr>
          <p:cNvPr id="10" name="Picture 9">
            <a:extLst>
              <a:ext uri="{FF2B5EF4-FFF2-40B4-BE49-F238E27FC236}">
                <a16:creationId xmlns:a16="http://schemas.microsoft.com/office/drawing/2014/main" id="{9BA15967-4949-932A-89EC-5BAE75190D54}"/>
              </a:ext>
            </a:extLst>
          </p:cNvPr>
          <p:cNvPicPr>
            <a:picLocks noChangeAspect="1"/>
          </p:cNvPicPr>
          <p:nvPr/>
        </p:nvPicPr>
        <p:blipFill>
          <a:blip r:embed="rId6"/>
          <a:stretch>
            <a:fillRect/>
          </a:stretch>
        </p:blipFill>
        <p:spPr>
          <a:xfrm>
            <a:off x="5489513" y="2345853"/>
            <a:ext cx="3898405" cy="2952000"/>
          </a:xfrm>
          <a:prstGeom prst="rect">
            <a:avLst/>
          </a:prstGeom>
        </p:spPr>
      </p:pic>
      <p:sp>
        <p:nvSpPr>
          <p:cNvPr id="11" name="TextBox 10">
            <a:extLst>
              <a:ext uri="{FF2B5EF4-FFF2-40B4-BE49-F238E27FC236}">
                <a16:creationId xmlns:a16="http://schemas.microsoft.com/office/drawing/2014/main" id="{EED9D344-FA56-AB66-FFD5-21F317076F9B}"/>
              </a:ext>
            </a:extLst>
          </p:cNvPr>
          <p:cNvSpPr txBox="1"/>
          <p:nvPr/>
        </p:nvSpPr>
        <p:spPr>
          <a:xfrm>
            <a:off x="6511450" y="4794125"/>
            <a:ext cx="2632550" cy="307777"/>
          </a:xfrm>
          <a:prstGeom prst="rect">
            <a:avLst/>
          </a:prstGeom>
          <a:noFill/>
        </p:spPr>
        <p:txBody>
          <a:bodyPr wrap="square">
            <a:spAutoFit/>
          </a:bodyPr>
          <a:lstStyle/>
          <a:p>
            <a:r>
              <a:rPr lang="en-US" altLang="zh-CN" sz="1400" dirty="0">
                <a:solidFill>
                  <a:srgbClr val="FF0000"/>
                </a:solidFill>
                <a:highlight>
                  <a:srgbClr val="FFFF00"/>
                </a:highlight>
                <a:latin typeface="+mn-lt"/>
              </a:rPr>
              <a:t>Commonsense reasoning</a:t>
            </a:r>
          </a:p>
        </p:txBody>
      </p:sp>
    </p:spTree>
    <p:extLst>
      <p:ext uri="{BB962C8B-B14F-4D97-AF65-F5344CB8AC3E}">
        <p14:creationId xmlns:p14="http://schemas.microsoft.com/office/powerpoint/2010/main" val="3849081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4</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Chain</a:t>
                </a:r>
                <a:r>
                  <a:rPr lang="zh-CN" altLang="en-US" sz="2800" dirty="0"/>
                  <a:t> </a:t>
                </a:r>
                <a:r>
                  <a:rPr lang="en-US" altLang="zh-CN" sz="2800" dirty="0"/>
                  <a:t>of Thought (CoT-prompting)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96836"/>
                <a:ext cx="8479854" cy="1132590"/>
              </a:xfrm>
            </p:spPr>
            <p:txBody>
              <a:bodyPr/>
              <a:lstStyle/>
              <a:p>
                <a:pPr>
                  <a:buClr>
                    <a:srgbClr val="CC0000"/>
                  </a:buClr>
                </a:pPr>
                <a:r>
                  <a:rPr lang="en-US" altLang="zh-CN" sz="1600" dirty="0">
                    <a:latin typeface="+mn-lt"/>
                  </a:rPr>
                  <a:t>Significantly enhance the performance of </a:t>
                </a:r>
                <a14:m>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&gt;</m:t>
                    </m:r>
                  </m:oMath>
                </a14:m>
                <a:r>
                  <a:rPr lang="en-US" altLang="zh-CN" sz="1600" b="1" dirty="0">
                    <a:solidFill>
                      <a:srgbClr val="FF0000"/>
                    </a:solidFill>
                    <a:latin typeface="+mn-lt"/>
                  </a:rPr>
                  <a:t>100B</a:t>
                </a:r>
                <a:r>
                  <a:rPr lang="en-US" altLang="zh-CN" sz="1600" dirty="0">
                    <a:latin typeface="+mn-lt"/>
                  </a:rPr>
                  <a:t> model,</a:t>
                </a:r>
                <a:r>
                  <a:rPr lang="zh-CN" altLang="en-US" sz="1600" dirty="0">
                    <a:latin typeface="+mn-lt"/>
                  </a:rPr>
                  <a:t> </a:t>
                </a:r>
                <a:r>
                  <a:rPr lang="en-US" altLang="zh-CN" sz="1600" dirty="0">
                    <a:latin typeface="+mn-lt"/>
                  </a:rPr>
                  <a:t>worsen the performance of </a:t>
                </a:r>
                <a14:m>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&lt;</m:t>
                    </m:r>
                  </m:oMath>
                </a14:m>
                <a:r>
                  <a:rPr lang="en-US" altLang="zh-CN" sz="1600" b="1" dirty="0">
                    <a:solidFill>
                      <a:srgbClr val="FF0000"/>
                    </a:solidFill>
                    <a:latin typeface="+mn-lt"/>
                  </a:rPr>
                  <a:t>10B</a:t>
                </a:r>
                <a:r>
                  <a:rPr lang="zh-CN" altLang="en-US" sz="1600" b="1" dirty="0">
                    <a:solidFill>
                      <a:srgbClr val="FF0000"/>
                    </a:solidFill>
                    <a:latin typeface="+mn-lt"/>
                  </a:rPr>
                  <a:t> </a:t>
                </a:r>
                <a:r>
                  <a:rPr lang="en-US" altLang="zh-CN" sz="1600" dirty="0">
                    <a:latin typeface="+mn-lt"/>
                  </a:rPr>
                  <a:t>model</a:t>
                </a: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96836"/>
                <a:ext cx="8479854" cy="1132590"/>
              </a:xfrm>
              <a:blipFill>
                <a:blip r:embed="rId4"/>
                <a:stretch>
                  <a:fillRect l="-299" t="-4444"/>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2" name="Picture 1">
            <a:extLst>
              <a:ext uri="{FF2B5EF4-FFF2-40B4-BE49-F238E27FC236}">
                <a16:creationId xmlns:a16="http://schemas.microsoft.com/office/drawing/2014/main" id="{73C2E254-6A08-2715-849D-8DB63A90D2BD}"/>
              </a:ext>
            </a:extLst>
          </p:cNvPr>
          <p:cNvPicPr>
            <a:picLocks noChangeAspect="1"/>
          </p:cNvPicPr>
          <p:nvPr/>
        </p:nvPicPr>
        <p:blipFill>
          <a:blip r:embed="rId5"/>
          <a:stretch>
            <a:fillRect/>
          </a:stretch>
        </p:blipFill>
        <p:spPr>
          <a:xfrm>
            <a:off x="1187563" y="1794637"/>
            <a:ext cx="6768874" cy="2952328"/>
          </a:xfrm>
          <a:prstGeom prst="rect">
            <a:avLst/>
          </a:prstGeom>
        </p:spPr>
      </p:pic>
      <p:sp>
        <p:nvSpPr>
          <p:cNvPr id="3" name="TextBox 2">
            <a:extLst>
              <a:ext uri="{FF2B5EF4-FFF2-40B4-BE49-F238E27FC236}">
                <a16:creationId xmlns:a16="http://schemas.microsoft.com/office/drawing/2014/main" id="{5B43262F-FD2D-27B4-7650-70C7AD074810}"/>
              </a:ext>
            </a:extLst>
          </p:cNvPr>
          <p:cNvSpPr txBox="1"/>
          <p:nvPr/>
        </p:nvSpPr>
        <p:spPr>
          <a:xfrm>
            <a:off x="384113" y="4872921"/>
            <a:ext cx="856968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Wei</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Chain-of-Thought Prompting Elicits Reasoning</a:t>
            </a:r>
            <a:r>
              <a:rPr lang="zh-CN" altLang="en-US" sz="1200" dirty="0">
                <a:latin typeface="+mn-lt"/>
              </a:rPr>
              <a:t> </a:t>
            </a:r>
            <a:r>
              <a:rPr lang="en-US" altLang="zh-CN" sz="1200" dirty="0">
                <a:latin typeface="+mn-lt"/>
              </a:rPr>
              <a:t>in Large Language Models,</a:t>
            </a:r>
            <a:r>
              <a:rPr lang="zh-CN" altLang="en-US" sz="1200" dirty="0">
                <a:latin typeface="+mn-lt"/>
              </a:rPr>
              <a:t> </a:t>
            </a:r>
            <a:r>
              <a:rPr lang="en-US" altLang="zh-CN" sz="1200" dirty="0">
                <a:latin typeface="+mn-lt"/>
              </a:rPr>
              <a:t>In NeurIPS’22.</a:t>
            </a:r>
            <a:endParaRPr lang="en-HK" altLang="zh-CN" sz="1200" dirty="0">
              <a:latin typeface="+mn-lt"/>
            </a:endParaRPr>
          </a:p>
        </p:txBody>
      </p:sp>
    </p:spTree>
    <p:extLst>
      <p:ext uri="{BB962C8B-B14F-4D97-AF65-F5344CB8AC3E}">
        <p14:creationId xmlns:p14="http://schemas.microsoft.com/office/powerpoint/2010/main" val="3946533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4</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Chain</a:t>
                </a:r>
                <a:r>
                  <a:rPr lang="zh-CN" altLang="en-US" sz="2800" dirty="0"/>
                  <a:t> </a:t>
                </a:r>
                <a:r>
                  <a:rPr lang="en-US" altLang="zh-CN" sz="2800" dirty="0"/>
                  <a:t>of Thought (CoT-prompting)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96836"/>
                <a:ext cx="8479854" cy="1132590"/>
              </a:xfrm>
            </p:spPr>
            <p:txBody>
              <a:bodyPr/>
              <a:lstStyle/>
              <a:p>
                <a:pPr>
                  <a:buClr>
                    <a:srgbClr val="CC0000"/>
                  </a:buClr>
                </a:pPr>
                <a:r>
                  <a:rPr lang="en-US" altLang="zh-CN" sz="1600" dirty="0">
                    <a:latin typeface="+mn-lt"/>
                  </a:rPr>
                  <a:t>Significantly enhance the performance of </a:t>
                </a:r>
                <a14:m>
                  <m:oMath xmlns:m="http://schemas.openxmlformats.org/officeDocument/2006/math">
                    <m:r>
                      <a:rPr lang="en-US" altLang="zh-CN" sz="1600" i="1" smtClean="0">
                        <a:solidFill>
                          <a:srgbClr val="FF0000"/>
                        </a:solidFill>
                        <a:latin typeface="Cambria Math" panose="02040503050406030204" pitchFamily="18" charset="0"/>
                        <a:ea typeface="Cambria Math" panose="02040503050406030204" pitchFamily="18" charset="0"/>
                      </a:rPr>
                      <m:t>&gt;</m:t>
                    </m:r>
                  </m:oMath>
                </a14:m>
                <a:r>
                  <a:rPr lang="en-US" altLang="zh-CN" sz="1600" b="1" dirty="0">
                    <a:solidFill>
                      <a:srgbClr val="FF0000"/>
                    </a:solidFill>
                    <a:latin typeface="+mn-lt"/>
                  </a:rPr>
                  <a:t>100B</a:t>
                </a:r>
                <a:r>
                  <a:rPr lang="en-US" altLang="zh-CN" sz="1600" dirty="0">
                    <a:solidFill>
                      <a:srgbClr val="FF0000"/>
                    </a:solidFill>
                    <a:latin typeface="+mn-lt"/>
                  </a:rPr>
                  <a:t> </a:t>
                </a:r>
                <a:r>
                  <a:rPr lang="en-US" altLang="zh-CN" sz="1600" dirty="0">
                    <a:latin typeface="+mn-lt"/>
                  </a:rPr>
                  <a:t>model,</a:t>
                </a:r>
                <a:r>
                  <a:rPr lang="zh-CN" altLang="en-US" sz="1600" dirty="0">
                    <a:latin typeface="+mn-lt"/>
                  </a:rPr>
                  <a:t> </a:t>
                </a:r>
                <a:r>
                  <a:rPr lang="en-US" altLang="zh-CN" sz="1600" dirty="0">
                    <a:latin typeface="+mn-lt"/>
                  </a:rPr>
                  <a:t>worsen the performance of </a:t>
                </a:r>
                <a14:m>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&lt;</m:t>
                    </m:r>
                  </m:oMath>
                </a14:m>
                <a:r>
                  <a:rPr lang="en-US" altLang="zh-CN" sz="1600" b="1" dirty="0">
                    <a:solidFill>
                      <a:srgbClr val="FF0000"/>
                    </a:solidFill>
                    <a:latin typeface="+mn-lt"/>
                  </a:rPr>
                  <a:t>10B</a:t>
                </a:r>
                <a:r>
                  <a:rPr lang="zh-CN" altLang="en-US" sz="1600" b="1" dirty="0">
                    <a:solidFill>
                      <a:srgbClr val="FF0000"/>
                    </a:solidFill>
                    <a:latin typeface="+mn-lt"/>
                  </a:rPr>
                  <a:t> </a:t>
                </a:r>
                <a:r>
                  <a:rPr lang="en-US" altLang="zh-CN" sz="1600" dirty="0">
                    <a:latin typeface="+mn-lt"/>
                  </a:rPr>
                  <a:t>model</a:t>
                </a: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96836"/>
                <a:ext cx="8479854" cy="1132590"/>
              </a:xfrm>
              <a:blipFill>
                <a:blip r:embed="rId4"/>
                <a:stretch>
                  <a:fillRect l="-299" t="-4444"/>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3" name="Picture 2">
            <a:extLst>
              <a:ext uri="{FF2B5EF4-FFF2-40B4-BE49-F238E27FC236}">
                <a16:creationId xmlns:a16="http://schemas.microsoft.com/office/drawing/2014/main" id="{5512B527-B627-BF25-ABF1-A1811CFBDD4C}"/>
              </a:ext>
            </a:extLst>
          </p:cNvPr>
          <p:cNvPicPr>
            <a:picLocks noChangeAspect="1"/>
          </p:cNvPicPr>
          <p:nvPr/>
        </p:nvPicPr>
        <p:blipFill>
          <a:blip r:embed="rId5"/>
          <a:stretch>
            <a:fillRect/>
          </a:stretch>
        </p:blipFill>
        <p:spPr>
          <a:xfrm>
            <a:off x="1656792" y="1917235"/>
            <a:ext cx="5830416" cy="2707132"/>
          </a:xfrm>
          <a:prstGeom prst="rect">
            <a:avLst/>
          </a:prstGeom>
        </p:spPr>
      </p:pic>
      <p:sp>
        <p:nvSpPr>
          <p:cNvPr id="4" name="TextBox 3">
            <a:extLst>
              <a:ext uri="{FF2B5EF4-FFF2-40B4-BE49-F238E27FC236}">
                <a16:creationId xmlns:a16="http://schemas.microsoft.com/office/drawing/2014/main" id="{7A13C92E-2005-13D2-1EF1-BBB34A0CE253}"/>
              </a:ext>
            </a:extLst>
          </p:cNvPr>
          <p:cNvSpPr txBox="1"/>
          <p:nvPr/>
        </p:nvSpPr>
        <p:spPr>
          <a:xfrm>
            <a:off x="384113" y="4866501"/>
            <a:ext cx="8569684"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Wei</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Chain-of-Thought Prompting Elicits Reasoning</a:t>
            </a:r>
            <a:r>
              <a:rPr lang="zh-CN" altLang="en-US" sz="1200" dirty="0">
                <a:latin typeface="+mn-lt"/>
              </a:rPr>
              <a:t> </a:t>
            </a:r>
            <a:r>
              <a:rPr lang="en-US" altLang="zh-CN" sz="1200" dirty="0">
                <a:latin typeface="+mn-lt"/>
              </a:rPr>
              <a:t>in Large Language Models,</a:t>
            </a:r>
            <a:r>
              <a:rPr lang="zh-CN" altLang="en-US" sz="1200" dirty="0">
                <a:latin typeface="+mn-lt"/>
              </a:rPr>
              <a:t> </a:t>
            </a:r>
            <a:r>
              <a:rPr lang="en-US" altLang="zh-CN" sz="1200" dirty="0">
                <a:latin typeface="+mn-lt"/>
              </a:rPr>
              <a:t>In NeurIPS’22.</a:t>
            </a:r>
            <a:endParaRPr lang="en-HK" altLang="zh-CN" sz="1200" dirty="0">
              <a:latin typeface="+mn-lt"/>
            </a:endParaRPr>
          </a:p>
        </p:txBody>
      </p:sp>
    </p:spTree>
    <p:extLst>
      <p:ext uri="{BB962C8B-B14F-4D97-AF65-F5344CB8AC3E}">
        <p14:creationId xmlns:p14="http://schemas.microsoft.com/office/powerpoint/2010/main" val="40873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2336" y="363710"/>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2336" y="363710"/>
                <a:ext cx="7886700" cy="841375"/>
              </a:xfrm>
              <a:blipFill>
                <a:blip r:embed="rId3"/>
                <a:stretch>
                  <a:fillRect l="-1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2336" y="1122986"/>
                <a:ext cx="8479854" cy="3609004"/>
              </a:xfrm>
            </p:spPr>
            <p:txBody>
              <a:bodyPr/>
              <a:lstStyle/>
              <a:p>
                <a:pPr>
                  <a:buClr>
                    <a:srgbClr val="CC0000"/>
                  </a:buClr>
                </a:pPr>
                <a:r>
                  <a:rPr lang="en-US" altLang="zh-CN" sz="1600" b="1" dirty="0">
                    <a:latin typeface="+mn-lt"/>
                  </a:rPr>
                  <a:t>Problem inside Chain of Thought Prompting</a:t>
                </a:r>
                <a:r>
                  <a:rPr lang="en-US" altLang="zh-CN" sz="1600" dirty="0">
                    <a:latin typeface="+mn-lt"/>
                  </a:rPr>
                  <a:t>:</a:t>
                </a:r>
                <a:r>
                  <a:rPr lang="zh-CN" altLang="en-US" sz="1600" b="1" dirty="0">
                    <a:latin typeface="+mn-lt"/>
                  </a:rPr>
                  <a:t> </a:t>
                </a:r>
                <a:r>
                  <a:rPr lang="en-HK" altLang="zh-CN" sz="1600" dirty="0">
                    <a:latin typeface="+mn-lt"/>
                  </a:rPr>
                  <a:t>naïve greedy decoding strategy</a:t>
                </a:r>
                <a:r>
                  <a:rPr lang="zh-CN" altLang="en-US" sz="1600" dirty="0">
                    <a:latin typeface="+mn-lt"/>
                  </a:rPr>
                  <a:t> </a:t>
                </a:r>
                <a:r>
                  <a:rPr lang="en-US" altLang="zh-CN" sz="1600" baseline="30000" dirty="0">
                    <a:latin typeface="+mn-lt"/>
                  </a:rPr>
                  <a:t>[1,</a:t>
                </a:r>
                <a:r>
                  <a:rPr lang="zh-CN" altLang="en-US" sz="1600" baseline="30000" dirty="0">
                    <a:latin typeface="+mn-lt"/>
                  </a:rPr>
                  <a:t> </a:t>
                </a:r>
                <a:r>
                  <a:rPr lang="en-US" altLang="zh-CN" sz="1600" baseline="30000" dirty="0">
                    <a:latin typeface="+mn-lt"/>
                  </a:rPr>
                  <a:t>2]</a:t>
                </a:r>
                <a:endParaRPr lang="en-HK" altLang="zh-CN" sz="1600" baseline="30000" dirty="0">
                  <a:latin typeface="+mn-lt"/>
                </a:endParaRPr>
              </a:p>
              <a:p>
                <a:pPr>
                  <a:buClr>
                    <a:srgbClr val="CC0000"/>
                  </a:buClr>
                </a:pPr>
                <a:r>
                  <a:rPr lang="en-HK" altLang="zh-CN" sz="1600" dirty="0">
                    <a:latin typeface="+mn-lt"/>
                  </a:rPr>
                  <a:t>Chain of Thought </a:t>
                </a:r>
                <a14:m>
                  <m:oMath xmlns:m="http://schemas.openxmlformats.org/officeDocument/2006/math">
                    <m:r>
                      <a:rPr lang="en-HK" altLang="zh-CN" sz="1600" b="0" i="1" smtClean="0">
                        <a:latin typeface="Cambria Math" panose="02040503050406030204" pitchFamily="18" charset="0"/>
                        <a:ea typeface="Cambria Math" panose="02040503050406030204" pitchFamily="18" charset="0"/>
                      </a:rPr>
                      <m:t>→</m:t>
                    </m:r>
                  </m:oMath>
                </a14:m>
                <a:r>
                  <a:rPr lang="zh-CN" altLang="en-US" sz="1600" dirty="0">
                    <a:latin typeface="+mn-lt"/>
                  </a:rPr>
                  <a:t> </a:t>
                </a:r>
                <a:r>
                  <a:rPr lang="en-US" altLang="zh-CN" sz="1600" b="1" dirty="0">
                    <a:solidFill>
                      <a:srgbClr val="FF0000"/>
                    </a:solidFill>
                    <a:latin typeface="+mn-lt"/>
                  </a:rPr>
                  <a:t>Chain of Errors</a:t>
                </a:r>
                <a:endParaRPr lang="en-HK" altLang="zh-CN" sz="1600" b="1" dirty="0">
                  <a:solidFill>
                    <a:srgbClr val="FF0000"/>
                  </a:solidFill>
                  <a:latin typeface="+mn-lt"/>
                </a:endParaRPr>
              </a:p>
              <a:p>
                <a:pPr>
                  <a:lnSpc>
                    <a:spcPct val="110000"/>
                  </a:lnSpc>
                  <a:buClr>
                    <a:srgbClr val="CC0000"/>
                  </a:buClr>
                </a:pPr>
                <a:r>
                  <a:rPr lang="en-HK" altLang="zh-CN" sz="1600" b="1" dirty="0">
                    <a:latin typeface="+mn-lt"/>
                  </a:rPr>
                  <a:t>Token Sampling Strategy</a:t>
                </a:r>
                <a:r>
                  <a:rPr lang="zh-CN" altLang="en-US" sz="1600" b="1" dirty="0">
                    <a:latin typeface="+mn-lt"/>
                  </a:rPr>
                  <a:t> </a:t>
                </a:r>
                <a:r>
                  <a:rPr lang="en-US" altLang="zh-CN" sz="1600" baseline="30000" dirty="0">
                    <a:latin typeface="+mn-lt"/>
                  </a:rPr>
                  <a:t>[3]</a:t>
                </a:r>
                <a:r>
                  <a:rPr lang="en-US" altLang="zh-CN" sz="1600" dirty="0">
                    <a:latin typeface="+mn-lt"/>
                  </a:rPr>
                  <a:t>:</a:t>
                </a:r>
                <a:r>
                  <a:rPr lang="zh-CN" altLang="en-US" sz="1600" dirty="0">
                    <a:latin typeface="+mn-lt"/>
                  </a:rPr>
                  <a:t> </a:t>
                </a:r>
                <a:br>
                  <a:rPr lang="en-HK" altLang="zh-CN" sz="1600" dirty="0">
                    <a:latin typeface="+mn-lt"/>
                  </a:rPr>
                </a:br>
                <a:r>
                  <a:rPr lang="en-US" altLang="zh-CN" sz="1600" dirty="0">
                    <a:latin typeface="+mn-lt"/>
                  </a:rPr>
                  <a:t>1.</a:t>
                </a:r>
                <a:r>
                  <a:rPr lang="zh-CN" altLang="en-US" sz="1600" dirty="0">
                    <a:latin typeface="+mn-lt"/>
                  </a:rPr>
                  <a:t> </a:t>
                </a:r>
                <a:r>
                  <a:rPr lang="en-US" altLang="zh-CN" sz="1600" dirty="0">
                    <a:solidFill>
                      <a:srgbClr val="FF0000"/>
                    </a:solidFill>
                    <a:latin typeface="+mn-lt"/>
                  </a:rPr>
                  <a:t>Random</a:t>
                </a:r>
                <a:r>
                  <a:rPr lang="en-US" altLang="zh-CN" sz="1600" dirty="0">
                    <a:latin typeface="+mn-lt"/>
                  </a:rPr>
                  <a:t> Sampling</a:t>
                </a:r>
                <a:r>
                  <a:rPr lang="zh-CN" altLang="en-US" sz="1600" dirty="0">
                    <a:latin typeface="+mn-lt"/>
                  </a:rPr>
                  <a:t> </a:t>
                </a:r>
                <a:r>
                  <a:rPr lang="en-US" altLang="zh-CN" sz="1600" dirty="0">
                    <a:latin typeface="+mn-lt"/>
                  </a:rPr>
                  <a:t>(</a:t>
                </a:r>
                <a:r>
                  <a:rPr lang="en-US" altLang="zh-CN" sz="1600" b="1" dirty="0">
                    <a:solidFill>
                      <a:srgbClr val="C00000"/>
                    </a:solidFill>
                    <a:latin typeface="+mn-lt"/>
                  </a:rPr>
                  <a:t>Temperature Sampling</a:t>
                </a:r>
                <a:r>
                  <a:rPr lang="en-US" altLang="zh-CN" sz="1600" dirty="0">
                    <a:solidFill>
                      <a:schemeClr val="tx1"/>
                    </a:solidFill>
                    <a:latin typeface="+mn-lt"/>
                  </a:rPr>
                  <a:t>,</a:t>
                </a:r>
                <a:r>
                  <a:rPr lang="zh-CN" altLang="en-US" sz="1600" dirty="0">
                    <a:solidFill>
                      <a:schemeClr val="tx1"/>
                    </a:solidFill>
                    <a:latin typeface="+mn-lt"/>
                  </a:rPr>
                  <a:t> </a:t>
                </a:r>
                <a14:m>
                  <m:oMath xmlns:m="http://schemas.openxmlformats.org/officeDocument/2006/math">
                    <m:r>
                      <m:rPr>
                        <m:sty m:val="p"/>
                      </m:rPr>
                      <a:rPr lang="en-US" altLang="zh-CN" sz="1600" i="1" dirty="0">
                        <a:solidFill>
                          <a:schemeClr val="tx1"/>
                        </a:solidFill>
                        <a:latin typeface="Cambria Math" panose="02040503050406030204" pitchFamily="18" charset="0"/>
                      </a:rPr>
                      <m:t>T</m:t>
                    </m:r>
                    <m:r>
                      <a:rPr lang="en-US" altLang="zh-CN" sz="1600" i="1" dirty="0" smtClean="0">
                        <a:solidFill>
                          <a:schemeClr val="tx1"/>
                        </a:solidFill>
                        <a:latin typeface="Cambria Math" panose="02040503050406030204" pitchFamily="18" charset="0"/>
                        <a:ea typeface="Cambria Math" panose="02040503050406030204" pitchFamily="18" charset="0"/>
                      </a:rPr>
                      <m:t>∈</m:t>
                    </m:r>
                    <m:r>
                      <a:rPr lang="en-US" altLang="zh-CN" sz="1600" b="0" i="1" dirty="0" smtClean="0">
                        <a:solidFill>
                          <a:schemeClr val="tx1"/>
                        </a:solidFill>
                        <a:latin typeface="Cambria Math" panose="02040503050406030204" pitchFamily="18" charset="0"/>
                        <a:ea typeface="Cambria Math" panose="02040503050406030204" pitchFamily="18" charset="0"/>
                      </a:rPr>
                      <m:t>[0,</m:t>
                    </m:r>
                    <m:r>
                      <a:rPr lang="zh-CN" altLang="en-US" sz="1600" b="0" i="1" dirty="0" smtClean="0">
                        <a:solidFill>
                          <a:schemeClr val="tx1"/>
                        </a:solidFill>
                        <a:latin typeface="Cambria Math" panose="02040503050406030204" pitchFamily="18" charset="0"/>
                        <a:ea typeface="Cambria Math" panose="02040503050406030204" pitchFamily="18" charset="0"/>
                      </a:rPr>
                      <m:t> </m:t>
                    </m:r>
                    <m:r>
                      <a:rPr lang="en-US" altLang="zh-CN" sz="1600" b="0" i="1" dirty="0" smtClean="0">
                        <a:solidFill>
                          <a:schemeClr val="tx1"/>
                        </a:solidFill>
                        <a:latin typeface="Cambria Math" panose="02040503050406030204" pitchFamily="18" charset="0"/>
                        <a:ea typeface="Cambria Math" panose="02040503050406030204" pitchFamily="18" charset="0"/>
                      </a:rPr>
                      <m:t>1]</m:t>
                    </m:r>
                  </m:oMath>
                </a14:m>
                <a:r>
                  <a:rPr lang="en-US" altLang="zh-CN" sz="1600" dirty="0">
                    <a:latin typeface="+mn-lt"/>
                  </a:rPr>
                  <a:t>):</a:t>
                </a:r>
                <a:r>
                  <a:rPr lang="zh-CN" altLang="en-US" sz="1600" dirty="0">
                    <a:latin typeface="+mn-lt"/>
                  </a:rPr>
                  <a:t> </a:t>
                </a:r>
                <a:r>
                  <a:rPr lang="en-US" altLang="zh-CN" sz="1600" b="1" dirty="0">
                    <a:latin typeface="+mn-lt"/>
                  </a:rPr>
                  <a:t>randomly</a:t>
                </a:r>
                <a:r>
                  <a:rPr lang="en-US" altLang="zh-CN" sz="1600" dirty="0">
                    <a:latin typeface="+mn-lt"/>
                  </a:rPr>
                  <a:t> select</a:t>
                </a:r>
                <a:r>
                  <a:rPr lang="zh-CN" altLang="en-US" sz="1600" dirty="0">
                    <a:latin typeface="+mn-lt"/>
                  </a:rPr>
                  <a:t> </a:t>
                </a:r>
                <a:r>
                  <a:rPr lang="en-US" altLang="zh-CN" sz="1600" dirty="0">
                    <a:latin typeface="+mn-lt"/>
                  </a:rPr>
                  <a:t>token</a:t>
                </a:r>
                <a:br>
                  <a:rPr lang="en-HK" altLang="zh-CN" sz="1600" dirty="0">
                    <a:latin typeface="+mn-lt"/>
                  </a:rPr>
                </a:br>
                <a:r>
                  <a:rPr lang="en-US" altLang="zh-CN" sz="1600" dirty="0">
                    <a:latin typeface="+mn-lt"/>
                  </a:rPr>
                  <a:t>2.</a:t>
                </a:r>
                <a:r>
                  <a:rPr lang="zh-CN" altLang="en-US" sz="1600" dirty="0">
                    <a:latin typeface="+mn-lt"/>
                  </a:rPr>
                  <a:t> </a:t>
                </a:r>
                <a:r>
                  <a:rPr lang="en-US" altLang="zh-CN" sz="1600" dirty="0">
                    <a:solidFill>
                      <a:srgbClr val="FF0000"/>
                    </a:solidFill>
                    <a:latin typeface="+mn-lt"/>
                  </a:rPr>
                  <a:t>Top-</a:t>
                </a:r>
                <a14:m>
                  <m:oMath xmlns:m="http://schemas.openxmlformats.org/officeDocument/2006/math">
                    <m:r>
                      <a:rPr lang="en-US" altLang="zh-CN" sz="1600" i="1" dirty="0">
                        <a:solidFill>
                          <a:srgbClr val="FF0000"/>
                        </a:solidFill>
                        <a:latin typeface="Cambria Math" panose="02040503050406030204" pitchFamily="18" charset="0"/>
                      </a:rPr>
                      <m:t>𝑘</m:t>
                    </m:r>
                  </m:oMath>
                </a14:m>
                <a:r>
                  <a:rPr lang="zh-CN" altLang="en-US" sz="1600" dirty="0">
                    <a:solidFill>
                      <a:srgbClr val="FF0000"/>
                    </a:solidFill>
                    <a:latin typeface="+mn-lt"/>
                  </a:rPr>
                  <a:t> </a:t>
                </a:r>
                <a:r>
                  <a:rPr lang="en-US" altLang="zh-CN" sz="1600" dirty="0">
                    <a:latin typeface="+mn-lt"/>
                  </a:rPr>
                  <a:t>Sampling:</a:t>
                </a:r>
                <a:r>
                  <a:rPr lang="zh-CN" altLang="en-US" sz="1600" dirty="0">
                    <a:latin typeface="+mn-lt"/>
                  </a:rPr>
                  <a:t> </a:t>
                </a:r>
                <a:r>
                  <a:rPr lang="en-US" altLang="zh-CN" sz="1600" b="1" dirty="0">
                    <a:latin typeface="+mn-lt"/>
                  </a:rPr>
                  <a:t>select </a:t>
                </a:r>
                <a14:m>
                  <m:oMath xmlns:m="http://schemas.openxmlformats.org/officeDocument/2006/math">
                    <m:r>
                      <a:rPr lang="en-US" altLang="zh-CN" sz="1600" i="1" dirty="0">
                        <a:latin typeface="Cambria Math" panose="02040503050406030204" pitchFamily="18" charset="0"/>
                      </a:rPr>
                      <m:t>𝑘</m:t>
                    </m:r>
                  </m:oMath>
                </a14:m>
                <a:r>
                  <a:rPr lang="en-US" altLang="zh-CN" sz="1600" b="1" dirty="0">
                    <a:latin typeface="+mn-lt"/>
                  </a:rPr>
                  <a:t> tokens </a:t>
                </a:r>
                <a:r>
                  <a:rPr lang="en-US" altLang="zh-CN" sz="1600" dirty="0">
                    <a:latin typeface="+mn-lt"/>
                  </a:rPr>
                  <a:t>with the highest probability.</a:t>
                </a:r>
                <a:r>
                  <a:rPr lang="zh-CN" altLang="en-US" sz="1600" dirty="0">
                    <a:latin typeface="+mn-lt"/>
                  </a:rPr>
                  <a:t> </a:t>
                </a:r>
                <a:r>
                  <a:rPr lang="en-US" altLang="zh-CN" sz="1600" dirty="0">
                    <a:solidFill>
                      <a:srgbClr val="FF0000"/>
                    </a:solidFill>
                    <a:latin typeface="+mn-lt"/>
                  </a:rPr>
                  <a:t>Hard to choose </a:t>
                </a:r>
                <a14:m>
                  <m:oMath xmlns:m="http://schemas.openxmlformats.org/officeDocument/2006/math">
                    <m:r>
                      <a:rPr lang="en-US" altLang="zh-CN" sz="1600" i="1" dirty="0">
                        <a:latin typeface="Cambria Math" panose="02040503050406030204" pitchFamily="18" charset="0"/>
                      </a:rPr>
                      <m:t>𝑘</m:t>
                    </m:r>
                  </m:oMath>
                </a14:m>
                <a:br>
                  <a:rPr lang="en-HK" altLang="zh-CN" sz="1600" dirty="0">
                    <a:solidFill>
                      <a:srgbClr val="FF0000"/>
                    </a:solidFill>
                    <a:latin typeface="+mn-lt"/>
                  </a:rPr>
                </a:br>
                <a:r>
                  <a:rPr lang="en-US" altLang="zh-CN" sz="1600" dirty="0">
                    <a:latin typeface="+mn-lt"/>
                  </a:rPr>
                  <a:t>3.</a:t>
                </a:r>
                <a:r>
                  <a:rPr lang="zh-CN" altLang="en-US" sz="1600" dirty="0">
                    <a:latin typeface="+mn-lt"/>
                  </a:rPr>
                  <a:t> </a:t>
                </a:r>
                <a:r>
                  <a:rPr lang="en-US" altLang="zh-CN" sz="1600" dirty="0">
                    <a:solidFill>
                      <a:srgbClr val="FF0000"/>
                    </a:solidFill>
                    <a:latin typeface="+mn-lt"/>
                  </a:rPr>
                  <a:t>Top-</a:t>
                </a:r>
                <a14:m>
                  <m:oMath xmlns:m="http://schemas.openxmlformats.org/officeDocument/2006/math">
                    <m:r>
                      <a:rPr lang="en-US" altLang="zh-CN" sz="1600" i="1" dirty="0">
                        <a:solidFill>
                          <a:srgbClr val="FF0000"/>
                        </a:solidFill>
                        <a:latin typeface="Cambria Math" panose="02040503050406030204" pitchFamily="18" charset="0"/>
                      </a:rPr>
                      <m:t>𝑝</m:t>
                    </m:r>
                  </m:oMath>
                </a14:m>
                <a:r>
                  <a:rPr lang="zh-CN" altLang="en-US" sz="1600" dirty="0">
                    <a:solidFill>
                      <a:srgbClr val="FF0000"/>
                    </a:solidFill>
                    <a:latin typeface="+mn-lt"/>
                  </a:rPr>
                  <a:t> </a:t>
                </a:r>
                <a:r>
                  <a:rPr lang="en-US" altLang="zh-CN" sz="1600" dirty="0">
                    <a:latin typeface="+mn-lt"/>
                  </a:rPr>
                  <a:t>Sampling</a:t>
                </a:r>
                <a:r>
                  <a:rPr lang="zh-CN" altLang="en-US" sz="1600" dirty="0">
                    <a:latin typeface="+mn-lt"/>
                  </a:rPr>
                  <a:t> </a:t>
                </a:r>
                <a:r>
                  <a:rPr lang="en-US" altLang="zh-CN" sz="1600" dirty="0">
                    <a:latin typeface="+mn-lt"/>
                  </a:rPr>
                  <a:t>(</a:t>
                </a:r>
                <a:r>
                  <a:rPr lang="en-US" altLang="zh-CN" sz="1600" b="1" dirty="0">
                    <a:solidFill>
                      <a:srgbClr val="C00000"/>
                    </a:solidFill>
                    <a:latin typeface="+mn-lt"/>
                  </a:rPr>
                  <a:t>Nucleus Sampling</a:t>
                </a:r>
                <a:r>
                  <a:rPr lang="en-US" altLang="zh-CN" sz="1600" dirty="0">
                    <a:latin typeface="+mn-lt"/>
                  </a:rPr>
                  <a:t>):</a:t>
                </a:r>
                <a:r>
                  <a:rPr lang="zh-CN" altLang="en-US" sz="1600" dirty="0">
                    <a:latin typeface="+mn-lt"/>
                  </a:rPr>
                  <a:t> </a:t>
                </a:r>
                <a:r>
                  <a:rPr lang="en-US" altLang="zh-CN" sz="1600" b="1" dirty="0">
                    <a:latin typeface="+mn-lt"/>
                  </a:rPr>
                  <a:t>smallest set of top candidates </a:t>
                </a:r>
                <a:r>
                  <a:rPr lang="en-US" altLang="zh-CN" sz="1600" dirty="0">
                    <a:latin typeface="+mn-lt"/>
                  </a:rPr>
                  <a:t>with the cumulative probability above a threshold,</a:t>
                </a:r>
                <a:r>
                  <a:rPr lang="zh-CN" altLang="en-US" sz="1600" dirty="0">
                    <a:latin typeface="+mn-lt"/>
                  </a:rPr>
                  <a:t> </a:t>
                </a:r>
                <a:r>
                  <a:rPr lang="en-US" altLang="zh-CN" sz="1600" i="1" dirty="0">
                    <a:latin typeface="+mn-lt"/>
                  </a:rPr>
                  <a:t>e.g.</a:t>
                </a:r>
                <a:r>
                  <a:rPr lang="en-US" altLang="zh-CN" sz="1600" dirty="0">
                    <a:latin typeface="+mn-lt"/>
                  </a:rPr>
                  <a:t>,</a:t>
                </a:r>
                <a:r>
                  <a:rPr lang="zh-CN" altLang="en-US" sz="1600" dirty="0">
                    <a:latin typeface="+mn-lt"/>
                  </a:rPr>
                  <a:t> </a:t>
                </a:r>
                <a14:m>
                  <m:oMath xmlns:m="http://schemas.openxmlformats.org/officeDocument/2006/math">
                    <m:r>
                      <a:rPr lang="en-US" altLang="zh-CN" sz="1600" i="1" dirty="0" smtClean="0">
                        <a:solidFill>
                          <a:schemeClr val="tx1"/>
                        </a:solidFill>
                        <a:latin typeface="Cambria Math" panose="02040503050406030204" pitchFamily="18" charset="0"/>
                      </a:rPr>
                      <m:t>𝑝</m:t>
                    </m:r>
                  </m:oMath>
                </a14:m>
                <a:r>
                  <a:rPr lang="en-US" altLang="zh-CN" sz="1600" dirty="0">
                    <a:latin typeface="+mn-lt"/>
                  </a:rPr>
                  <a:t>=0.95</a:t>
                </a:r>
                <a:br>
                  <a:rPr lang="en-HK" altLang="zh-CN" sz="1600" dirty="0">
                    <a:latin typeface="+mn-lt"/>
                  </a:rPr>
                </a:br>
                <a:r>
                  <a:rPr lang="en-US" altLang="zh-CN" sz="1600" dirty="0">
                    <a:latin typeface="+mn-lt"/>
                  </a:rPr>
                  <a:t>4.</a:t>
                </a:r>
                <a:r>
                  <a:rPr lang="zh-CN" altLang="en-US" sz="1600" dirty="0">
                    <a:latin typeface="+mn-lt"/>
                  </a:rPr>
                  <a:t> </a:t>
                </a:r>
                <a:r>
                  <a:rPr lang="en-US" altLang="zh-CN" sz="1600" dirty="0">
                    <a:solidFill>
                      <a:srgbClr val="FF0000"/>
                    </a:solidFill>
                    <a:latin typeface="+mn-lt"/>
                  </a:rPr>
                  <a:t>Greedy Decoding</a:t>
                </a:r>
                <a:r>
                  <a:rPr lang="en-US" altLang="zh-CN" sz="1600" dirty="0">
                    <a:latin typeface="+mn-lt"/>
                  </a:rPr>
                  <a:t>: simply pick the </a:t>
                </a:r>
                <a:r>
                  <a:rPr lang="en-US" altLang="zh-CN" sz="1600" b="1" dirty="0">
                    <a:latin typeface="+mn-lt"/>
                  </a:rPr>
                  <a:t>most likely token with the highest possibility</a:t>
                </a:r>
                <a:br>
                  <a:rPr lang="en-HK" altLang="zh-CN" sz="1600" dirty="0">
                    <a:latin typeface="+mn-lt"/>
                  </a:rPr>
                </a:br>
                <a:r>
                  <a:rPr lang="en-US" altLang="zh-CN" sz="1600" dirty="0">
                    <a:latin typeface="+mn-lt"/>
                  </a:rPr>
                  <a:t>5.</a:t>
                </a:r>
                <a:r>
                  <a:rPr lang="zh-CN" altLang="en-US" sz="1600" dirty="0">
                    <a:latin typeface="+mn-lt"/>
                  </a:rPr>
                  <a:t> </a:t>
                </a:r>
                <a:r>
                  <a:rPr lang="en-US" altLang="zh-CN" sz="1600" dirty="0">
                    <a:solidFill>
                      <a:srgbClr val="FF0000"/>
                    </a:solidFill>
                    <a:latin typeface="+mn-lt"/>
                  </a:rPr>
                  <a:t>Beam Search</a:t>
                </a:r>
                <a:r>
                  <a:rPr lang="en-US" altLang="zh-CN" sz="1600" dirty="0">
                    <a:latin typeface="+mn-lt"/>
                  </a:rPr>
                  <a:t>:</a:t>
                </a:r>
                <a:r>
                  <a:rPr lang="zh-CN" altLang="en-US" sz="1600" dirty="0">
                    <a:latin typeface="+mn-lt"/>
                  </a:rPr>
                  <a:t> </a:t>
                </a:r>
                <a:r>
                  <a:rPr lang="en-US" altLang="zh-CN" sz="1600" dirty="0">
                    <a:latin typeface="+mn-lt"/>
                  </a:rPr>
                  <a:t>keep track the </a:t>
                </a:r>
                <a:r>
                  <a:rPr lang="en-US" altLang="zh-CN" sz="1600" i="1" dirty="0">
                    <a:latin typeface="+mn-lt"/>
                  </a:rPr>
                  <a:t>k</a:t>
                </a:r>
                <a:r>
                  <a:rPr lang="zh-CN" altLang="en-US" sz="1600" dirty="0">
                    <a:latin typeface="+mn-lt"/>
                  </a:rPr>
                  <a:t> </a:t>
                </a:r>
                <a:r>
                  <a:rPr lang="en-US" altLang="zh-CN" sz="1600" dirty="0">
                    <a:latin typeface="+mn-lt"/>
                  </a:rPr>
                  <a:t>most probable partial translations and pick the transaction with the highest probability (normalized</a:t>
                </a:r>
                <a:r>
                  <a:rPr lang="zh-CN" altLang="en-US" sz="1600" dirty="0">
                    <a:latin typeface="+mn-lt"/>
                  </a:rPr>
                  <a:t> </a:t>
                </a:r>
                <a:r>
                  <a:rPr lang="en-US" altLang="zh-CN" sz="1600" dirty="0">
                    <a:latin typeface="+mn-lt"/>
                  </a:rPr>
                  <a:t>by the number of target words)</a:t>
                </a:r>
                <a:r>
                  <a:rPr lang="zh-CN" altLang="en-US" sz="1600" dirty="0">
                    <a:latin typeface="+mn-lt"/>
                  </a:rPr>
                  <a:t> </a:t>
                </a:r>
                <a:r>
                  <a:rPr lang="en-US" altLang="zh-CN" sz="1600" dirty="0">
                    <a:latin typeface="+mn-lt"/>
                  </a:rPr>
                  <a:t>from the list.</a:t>
                </a:r>
              </a:p>
              <a:p>
                <a:pPr>
                  <a:buClr>
                    <a:srgbClr val="CC0000"/>
                  </a:buClr>
                </a:pPr>
                <a:r>
                  <a:rPr lang="en-HK" altLang="zh-CN" sz="1600" b="1" dirty="0">
                    <a:solidFill>
                      <a:srgbClr val="FF0000"/>
                    </a:solidFill>
                    <a:latin typeface="+mn-lt"/>
                  </a:rPr>
                  <a:t>Select the </a:t>
                </a:r>
                <a:r>
                  <a:rPr lang="en-HK" altLang="zh-CN" sz="1600" b="1" i="1" dirty="0">
                    <a:solidFill>
                      <a:srgbClr val="FF0000"/>
                    </a:solidFill>
                    <a:latin typeface="+mn-lt"/>
                  </a:rPr>
                  <a:t>most consistent </a:t>
                </a:r>
                <a:r>
                  <a:rPr lang="en-HK" altLang="zh-CN" sz="1600" b="1" dirty="0">
                    <a:solidFill>
                      <a:srgbClr val="FF0000"/>
                    </a:solidFill>
                    <a:latin typeface="+mn-lt"/>
                  </a:rPr>
                  <a:t>answer </a:t>
                </a:r>
                <a:r>
                  <a:rPr lang="en-HK" altLang="zh-CN" sz="1600" dirty="0">
                    <a:latin typeface="+mn-lt"/>
                  </a:rPr>
                  <a:t>by marginalizing</a:t>
                </a:r>
                <a:r>
                  <a:rPr lang="zh-CN" altLang="en-US" sz="1600" dirty="0">
                    <a:latin typeface="+mn-lt"/>
                  </a:rPr>
                  <a:t> </a:t>
                </a:r>
                <a:r>
                  <a:rPr lang="en-US" altLang="zh-CN" sz="1600" dirty="0">
                    <a:latin typeface="+mn-lt"/>
                  </a:rPr>
                  <a:t>out (</a:t>
                </a:r>
                <a:r>
                  <a:rPr lang="en-US" altLang="zh-CN" sz="1600" b="1" dirty="0">
                    <a:solidFill>
                      <a:srgbClr val="FF0000"/>
                    </a:solidFill>
                    <a:latin typeface="+mn-lt"/>
                  </a:rPr>
                  <a:t>Voting</a:t>
                </a:r>
                <a:r>
                  <a:rPr lang="en-US" altLang="zh-CN" sz="1600" dirty="0">
                    <a:latin typeface="+mn-lt"/>
                  </a:rPr>
                  <a:t>)</a:t>
                </a:r>
                <a:r>
                  <a:rPr lang="zh-CN" altLang="en-US" sz="1600" dirty="0">
                    <a:latin typeface="+mn-lt"/>
                  </a:rPr>
                  <a:t> </a:t>
                </a:r>
                <a:r>
                  <a:rPr lang="en-US" altLang="zh-CN" sz="1600" dirty="0">
                    <a:latin typeface="+mn-lt"/>
                  </a:rPr>
                  <a:t>the sampled reasoning paths</a:t>
                </a:r>
                <a:r>
                  <a:rPr lang="zh-CN" altLang="en-US" sz="1600" dirty="0">
                    <a:latin typeface="+mn-lt"/>
                  </a:rPr>
                  <a:t> </a:t>
                </a:r>
                <a:r>
                  <a:rPr lang="en-US" altLang="zh-CN" sz="1600" baseline="30000" dirty="0">
                    <a:latin typeface="+mn-lt"/>
                  </a:rPr>
                  <a:t>[1]</a:t>
                </a:r>
              </a:p>
              <a:p>
                <a:pPr>
                  <a:buClr>
                    <a:srgbClr val="CC0000"/>
                  </a:buClr>
                </a:pPr>
                <a:r>
                  <a:rPr lang="en-US" altLang="zh-CN" sz="1600" dirty="0">
                    <a:latin typeface="+mn-lt"/>
                  </a:rPr>
                  <a:t>complex reasoning problem typically </a:t>
                </a:r>
                <a:r>
                  <a:rPr lang="en-US" altLang="zh-CN" sz="1600" b="1" dirty="0">
                    <a:solidFill>
                      <a:srgbClr val="FF0000"/>
                    </a:solidFill>
                    <a:latin typeface="+mn-lt"/>
                  </a:rPr>
                  <a:t>admits multiple different ways</a:t>
                </a:r>
                <a:br>
                  <a:rPr lang="en-HK" altLang="zh-CN" sz="1600" dirty="0">
                    <a:latin typeface="+mn-lt"/>
                  </a:rPr>
                </a:br>
                <a:endParaRPr lang="en-HK" altLang="zh-CN" sz="1600" dirty="0">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2336" y="1122986"/>
                <a:ext cx="8479854" cy="3609004"/>
              </a:xfrm>
              <a:blipFill>
                <a:blip r:embed="rId4"/>
                <a:stretch>
                  <a:fillRect l="-449" t="-1404"/>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2336" y="4589502"/>
            <a:ext cx="8846293" cy="553998"/>
          </a:xfrm>
          <a:prstGeom prst="rect">
            <a:avLst/>
          </a:prstGeom>
          <a:noFill/>
        </p:spPr>
        <p:txBody>
          <a:bodyPr wrap="square">
            <a:spAutoFit/>
          </a:bodyPr>
          <a:lstStyle/>
          <a:p>
            <a:r>
              <a:rPr lang="en-US" altLang="zh-CN" sz="1000" dirty="0">
                <a:latin typeface="+mn-lt"/>
              </a:rPr>
              <a:t>Credits:</a:t>
            </a:r>
            <a:r>
              <a:rPr lang="zh-CN" altLang="en-US" sz="1000" dirty="0">
                <a:latin typeface="+mn-lt"/>
              </a:rPr>
              <a:t> </a:t>
            </a:r>
            <a:r>
              <a:rPr lang="en-US" altLang="zh-CN" sz="1000" dirty="0">
                <a:latin typeface="+mn-lt"/>
              </a:rPr>
              <a:t>[1]</a:t>
            </a:r>
            <a:r>
              <a:rPr lang="zh-CN" altLang="en-US" sz="1000" dirty="0">
                <a:latin typeface="+mn-lt"/>
              </a:rPr>
              <a:t> </a:t>
            </a:r>
            <a:r>
              <a:rPr lang="en-US" altLang="zh-CN" sz="1000" dirty="0">
                <a:latin typeface="+mn-lt"/>
              </a:rPr>
              <a:t>Wang</a:t>
            </a:r>
            <a:r>
              <a:rPr lang="zh-CN" altLang="en-US" sz="1000" dirty="0">
                <a:latin typeface="+mn-lt"/>
              </a:rPr>
              <a:t> </a:t>
            </a:r>
            <a:r>
              <a:rPr lang="en-US" altLang="zh-CN" sz="1000" i="1" dirty="0">
                <a:latin typeface="+mn-lt"/>
              </a:rPr>
              <a:t>et</a:t>
            </a:r>
            <a:r>
              <a:rPr lang="zh-CN" altLang="en-US" sz="1000" i="1" dirty="0">
                <a:latin typeface="+mn-lt"/>
              </a:rPr>
              <a:t> </a:t>
            </a:r>
            <a:r>
              <a:rPr lang="en-US" altLang="zh-CN" sz="1000" i="1" dirty="0">
                <a:latin typeface="+mn-lt"/>
              </a:rPr>
              <a:t>al.</a:t>
            </a:r>
            <a:r>
              <a:rPr lang="en-US" altLang="zh-CN" sz="1000" dirty="0">
                <a:latin typeface="+mn-lt"/>
              </a:rPr>
              <a:t>,</a:t>
            </a:r>
            <a:r>
              <a:rPr lang="zh-CN" altLang="en-US" sz="1000" dirty="0">
                <a:latin typeface="+mn-lt"/>
              </a:rPr>
              <a:t> </a:t>
            </a:r>
            <a:r>
              <a:rPr lang="en-US" altLang="zh-CN" sz="1000" dirty="0">
                <a:latin typeface="+mn-lt"/>
              </a:rPr>
              <a:t>Self-Consistency Improves Chain of Thought Reasoning in Language Models,</a:t>
            </a:r>
            <a:r>
              <a:rPr lang="zh-CN" altLang="en-US" sz="1000" dirty="0">
                <a:latin typeface="+mn-lt"/>
              </a:rPr>
              <a:t> </a:t>
            </a:r>
            <a:r>
              <a:rPr lang="en-US" altLang="zh-CN" sz="1000" dirty="0">
                <a:latin typeface="+mn-lt"/>
              </a:rPr>
              <a:t>In</a:t>
            </a:r>
            <a:r>
              <a:rPr lang="zh-CN" altLang="en-US" sz="1000" dirty="0">
                <a:latin typeface="+mn-lt"/>
              </a:rPr>
              <a:t> </a:t>
            </a:r>
            <a:r>
              <a:rPr lang="en-US" altLang="zh-CN" sz="1000" dirty="0">
                <a:latin typeface="+mn-lt"/>
              </a:rPr>
              <a:t>ICLR’23.</a:t>
            </a:r>
          </a:p>
          <a:p>
            <a:r>
              <a:rPr lang="en-US" altLang="zh-CN" sz="1000" dirty="0">
                <a:latin typeface="+mn-lt"/>
              </a:rPr>
              <a:t>[2]</a:t>
            </a:r>
            <a:r>
              <a:rPr lang="zh-CN" altLang="en-US" sz="1000" dirty="0">
                <a:latin typeface="+mn-lt"/>
              </a:rPr>
              <a:t> </a:t>
            </a:r>
            <a:r>
              <a:rPr lang="en-HK" altLang="zh-CN" sz="1000" dirty="0">
                <a:latin typeface="+mn-lt"/>
              </a:rPr>
              <a:t>Wei </a:t>
            </a:r>
            <a:r>
              <a:rPr lang="en-HK" altLang="zh-CN" sz="1000" i="1" dirty="0">
                <a:latin typeface="+mn-lt"/>
              </a:rPr>
              <a:t>et al.</a:t>
            </a:r>
            <a:r>
              <a:rPr lang="en-HK" altLang="zh-CN" sz="1000" dirty="0">
                <a:latin typeface="+mn-lt"/>
              </a:rPr>
              <a:t>, Chain-of-Thought Prompting Elicits Reasoning in Large Language Models, In NeurIPS’22</a:t>
            </a:r>
            <a:endParaRPr lang="en-US" altLang="zh-CN" sz="1000" dirty="0">
              <a:latin typeface="+mn-lt"/>
            </a:endParaRPr>
          </a:p>
          <a:p>
            <a:r>
              <a:rPr lang="en-US" altLang="zh-CN" sz="1000" dirty="0">
                <a:latin typeface="+mn-lt"/>
              </a:rPr>
              <a:t>[3]</a:t>
            </a:r>
            <a:r>
              <a:rPr lang="zh-CN" altLang="en-US" sz="1000" dirty="0">
                <a:latin typeface="+mn-lt"/>
              </a:rPr>
              <a:t> </a:t>
            </a:r>
            <a:r>
              <a:rPr lang="en-HK" altLang="zh-CN" sz="1000" dirty="0" err="1">
                <a:latin typeface="+mn-lt"/>
              </a:rPr>
              <a:t>Paaß</a:t>
            </a:r>
            <a:r>
              <a:rPr lang="en-HK" altLang="zh-CN" sz="1000" dirty="0">
                <a:latin typeface="+mn-lt"/>
              </a:rPr>
              <a:t> </a:t>
            </a:r>
            <a:r>
              <a:rPr lang="en-HK" altLang="zh-CN" sz="1000" i="1" dirty="0">
                <a:latin typeface="+mn-lt"/>
              </a:rPr>
              <a:t>et al.</a:t>
            </a:r>
            <a:r>
              <a:rPr lang="en-HK" altLang="zh-CN" sz="1000" dirty="0">
                <a:latin typeface="+mn-lt"/>
              </a:rPr>
              <a:t>, Foundation Models for Natural Language Processing: Pre-trained Language Models Integrating Media, In Springer Nature’23.</a:t>
            </a:r>
          </a:p>
        </p:txBody>
      </p:sp>
      <p:pic>
        <p:nvPicPr>
          <p:cNvPr id="2" name="Picture 1">
            <a:extLst>
              <a:ext uri="{FF2B5EF4-FFF2-40B4-BE49-F238E27FC236}">
                <a16:creationId xmlns:a16="http://schemas.microsoft.com/office/drawing/2014/main" id="{D7FEC15E-7014-7B7D-5278-283F06CD32C0}"/>
              </a:ext>
            </a:extLst>
          </p:cNvPr>
          <p:cNvPicPr>
            <a:picLocks noChangeAspect="1"/>
          </p:cNvPicPr>
          <p:nvPr/>
        </p:nvPicPr>
        <p:blipFill rotWithShape="1">
          <a:blip r:embed="rId5"/>
          <a:srcRect r="62113"/>
          <a:stretch/>
        </p:blipFill>
        <p:spPr>
          <a:xfrm>
            <a:off x="7437785" y="1171395"/>
            <a:ext cx="1461449" cy="125803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F2E000-8C1A-4FAE-F3E4-DCC7F27483D0}"/>
                  </a:ext>
                </a:extLst>
              </p:cNvPr>
              <p:cNvSpPr txBox="1"/>
              <p:nvPr/>
            </p:nvSpPr>
            <p:spPr>
              <a:xfrm>
                <a:off x="7831416" y="2383551"/>
                <a:ext cx="875240" cy="153888"/>
              </a:xfrm>
              <a:prstGeom prst="rect">
                <a:avLst/>
              </a:prstGeom>
              <a:noFill/>
            </p:spPr>
            <p:txBody>
              <a:bodyPr wrap="none" lIns="0" tIns="0" rIns="0" bIns="0" rtlCol="0">
                <a:spAutoFit/>
              </a:bodyPr>
              <a:lstStyle/>
              <a:p>
                <a:r>
                  <a:rPr lang="en-HK" altLang="zh-CN" sz="1000" dirty="0">
                    <a:latin typeface="+mn-lt"/>
                  </a:rPr>
                  <a:t>Image Credit</a:t>
                </a:r>
                <a:r>
                  <a:rPr lang="en-US" altLang="zh-CN" sz="1000" dirty="0">
                    <a:latin typeface="+mn-lt"/>
                  </a:rPr>
                  <a:t>:</a:t>
                </a:r>
                <a:r>
                  <a:rPr lang="zh-CN" altLang="en-US" sz="1000" dirty="0">
                    <a:latin typeface="+mn-lt"/>
                  </a:rPr>
                  <a:t> </a:t>
                </a:r>
                <a14:m>
                  <m:oMath xmlns:m="http://schemas.openxmlformats.org/officeDocument/2006/math">
                    <m:r>
                      <m:rPr>
                        <m:nor/>
                      </m:rPr>
                      <a:rPr lang="en-US" altLang="zh-CN" sz="1000" b="0" i="0" dirty="0" smtClean="0">
                        <a:latin typeface="+mn-lt"/>
                      </a:rPr>
                      <m:t>[3]</m:t>
                    </m:r>
                  </m:oMath>
                </a14:m>
                <a:endParaRPr lang="en-US" sz="1000" dirty="0">
                  <a:latin typeface="+mn-lt"/>
                </a:endParaRPr>
              </a:p>
            </p:txBody>
          </p:sp>
        </mc:Choice>
        <mc:Fallback xmlns="">
          <p:sp>
            <p:nvSpPr>
              <p:cNvPr id="4" name="TextBox 3">
                <a:extLst>
                  <a:ext uri="{FF2B5EF4-FFF2-40B4-BE49-F238E27FC236}">
                    <a16:creationId xmlns:a16="http://schemas.microsoft.com/office/drawing/2014/main" id="{90F2E000-8C1A-4FAE-F3E4-DCC7F27483D0}"/>
                  </a:ext>
                </a:extLst>
              </p:cNvPr>
              <p:cNvSpPr txBox="1">
                <a:spLocks noRot="1" noChangeAspect="1" noMove="1" noResize="1" noEditPoints="1" noAdjustHandles="1" noChangeArrowheads="1" noChangeShapeType="1" noTextEdit="1"/>
              </p:cNvSpPr>
              <p:nvPr/>
            </p:nvSpPr>
            <p:spPr>
              <a:xfrm>
                <a:off x="7831416" y="2383551"/>
                <a:ext cx="875240" cy="153888"/>
              </a:xfrm>
              <a:prstGeom prst="rect">
                <a:avLst/>
              </a:prstGeom>
              <a:blipFill>
                <a:blip r:embed="rId6"/>
                <a:stretch>
                  <a:fillRect l="-8571" t="-23077" r="-5714" b="-46154"/>
                </a:stretch>
              </a:blipFill>
            </p:spPr>
            <p:txBody>
              <a:bodyPr/>
              <a:lstStyle/>
              <a:p>
                <a:r>
                  <a:rPr lang="en-US">
                    <a:noFill/>
                  </a:rPr>
                  <a:t> </a:t>
                </a:r>
              </a:p>
            </p:txBody>
          </p:sp>
        </mc:Fallback>
      </mc:AlternateContent>
    </p:spTree>
    <p:extLst>
      <p:ext uri="{BB962C8B-B14F-4D97-AF65-F5344CB8AC3E}">
        <p14:creationId xmlns:p14="http://schemas.microsoft.com/office/powerpoint/2010/main" val="126880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628650" y="531266"/>
            <a:ext cx="7886700" cy="841375"/>
          </a:xfrm>
        </p:spPr>
        <p:txBody>
          <a:bodyPr/>
          <a:lstStyle/>
          <a:p>
            <a:pPr eaLnBrk="1" hangingPunct="1"/>
            <a:r>
              <a:rPr lang="en-US" altLang="en-US" sz="3200" b="1" dirty="0">
                <a:latin typeface="+mn-lt"/>
              </a:rPr>
              <a:t>Outline</a:t>
            </a:r>
            <a:endParaRPr lang="en-US" altLang="en-US" sz="3200" dirty="0">
              <a:latin typeface="+mn-lt"/>
            </a:endParaRPr>
          </a:p>
        </p:txBody>
      </p:sp>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628650" y="1342390"/>
            <a:ext cx="7886700" cy="2667000"/>
          </a:xfrm>
        </p:spPr>
        <p:txBody>
          <a:bodyPr/>
          <a:lstStyle/>
          <a:p>
            <a:pPr eaLnBrk="1" hangingPunct="1">
              <a:lnSpc>
                <a:spcPct val="150000"/>
              </a:lnSpc>
              <a:buClr>
                <a:srgbClr val="CC0000"/>
              </a:buClr>
            </a:pPr>
            <a:r>
              <a:rPr lang="en-US" altLang="en-US" sz="2000" dirty="0">
                <a:latin typeface="+mn-lt"/>
              </a:rPr>
              <a:t>Scaling Laws and Pre</a:t>
            </a:r>
            <a:r>
              <a:rPr lang="en-US" altLang="zh-CN" sz="2000" dirty="0">
                <a:latin typeface="+mn-lt"/>
              </a:rPr>
              <a:t>-training</a:t>
            </a:r>
          </a:p>
          <a:p>
            <a:pPr eaLnBrk="1" hangingPunct="1">
              <a:lnSpc>
                <a:spcPct val="150000"/>
              </a:lnSpc>
              <a:buClr>
                <a:srgbClr val="CC0000"/>
              </a:buClr>
            </a:pPr>
            <a:r>
              <a:rPr lang="en-US" altLang="en-US" sz="2000" dirty="0">
                <a:latin typeface="+mn-lt"/>
              </a:rPr>
              <a:t>Supervised Fine</a:t>
            </a:r>
            <a:r>
              <a:rPr lang="en-US" altLang="zh-CN" sz="2000" dirty="0">
                <a:latin typeface="+mn-lt"/>
              </a:rPr>
              <a:t>-tuning</a:t>
            </a:r>
            <a:r>
              <a:rPr lang="zh-CN" altLang="en-US" sz="2000" dirty="0">
                <a:latin typeface="+mn-lt"/>
              </a:rPr>
              <a:t> </a:t>
            </a:r>
            <a:r>
              <a:rPr lang="en-US" altLang="zh-CN" sz="2000" dirty="0">
                <a:latin typeface="+mn-lt"/>
              </a:rPr>
              <a:t>(</a:t>
            </a:r>
            <a:r>
              <a:rPr lang="en-US" altLang="zh-CN" sz="2000" b="1" dirty="0">
                <a:latin typeface="+mn-lt"/>
              </a:rPr>
              <a:t>SFT</a:t>
            </a:r>
            <a:r>
              <a:rPr lang="en-US" altLang="zh-CN" sz="2000" dirty="0">
                <a:latin typeface="+mn-lt"/>
              </a:rPr>
              <a:t>)</a:t>
            </a:r>
            <a:endParaRPr lang="en-HK" altLang="zh-CN" sz="2000" dirty="0">
              <a:latin typeface="+mn-lt"/>
            </a:endParaRPr>
          </a:p>
          <a:p>
            <a:pPr eaLnBrk="1" hangingPunct="1">
              <a:lnSpc>
                <a:spcPct val="150000"/>
              </a:lnSpc>
              <a:buClr>
                <a:srgbClr val="CC0000"/>
              </a:buClr>
            </a:pPr>
            <a:r>
              <a:rPr lang="en-US" altLang="zh-CN" sz="2000" dirty="0">
                <a:latin typeface="+mn-lt"/>
              </a:rPr>
              <a:t>Reinforcement Learning with Human Feedback (</a:t>
            </a:r>
            <a:r>
              <a:rPr lang="en-US" altLang="zh-CN" sz="2000" b="1" dirty="0">
                <a:latin typeface="+mn-lt"/>
              </a:rPr>
              <a:t>RLHF</a:t>
            </a:r>
            <a:r>
              <a:rPr lang="en-US" altLang="zh-CN" sz="2000" dirty="0">
                <a:latin typeface="+mn-lt"/>
              </a:rPr>
              <a:t>)</a:t>
            </a:r>
            <a:r>
              <a:rPr lang="zh-CN" altLang="en-US" sz="2000" dirty="0">
                <a:latin typeface="+mn-lt"/>
              </a:rPr>
              <a:t> </a:t>
            </a:r>
            <a:endParaRPr lang="en-HK" altLang="zh-CN" sz="2000" dirty="0">
              <a:latin typeface="+mn-lt"/>
            </a:endParaRPr>
          </a:p>
          <a:p>
            <a:pPr eaLnBrk="1" hangingPunct="1">
              <a:lnSpc>
                <a:spcPct val="150000"/>
              </a:lnSpc>
              <a:buClr>
                <a:srgbClr val="CC0000"/>
              </a:buClr>
            </a:pPr>
            <a:r>
              <a:rPr lang="en-US" altLang="zh-CN" sz="2000" dirty="0">
                <a:latin typeface="+mn-lt"/>
              </a:rPr>
              <a:t>Chain</a:t>
            </a:r>
            <a:r>
              <a:rPr lang="zh-CN" altLang="en-US" sz="2000" dirty="0">
                <a:latin typeface="+mn-lt"/>
              </a:rPr>
              <a:t> </a:t>
            </a:r>
            <a:r>
              <a:rPr lang="en-US" altLang="zh-CN" sz="2000" dirty="0">
                <a:latin typeface="+mn-lt"/>
              </a:rPr>
              <a:t>of Thought (</a:t>
            </a:r>
            <a:r>
              <a:rPr lang="en-US" altLang="zh-CN" sz="2000" b="1" dirty="0">
                <a:latin typeface="+mn-lt"/>
              </a:rPr>
              <a:t>CoT</a:t>
            </a:r>
            <a:r>
              <a:rPr lang="en-US" altLang="zh-CN" sz="2000" dirty="0">
                <a:latin typeface="+mn-lt"/>
              </a:rPr>
              <a:t>)</a:t>
            </a:r>
            <a:r>
              <a:rPr lang="zh-CN" altLang="en-US" sz="2000" dirty="0">
                <a:latin typeface="+mn-lt"/>
              </a:rPr>
              <a:t> </a:t>
            </a:r>
            <a:r>
              <a:rPr lang="en-US" altLang="zh-CN" sz="2000" dirty="0">
                <a:latin typeface="+mn-lt"/>
              </a:rPr>
              <a:t>Prompting</a:t>
            </a:r>
          </a:p>
          <a:p>
            <a:pPr eaLnBrk="1" hangingPunct="1">
              <a:lnSpc>
                <a:spcPct val="150000"/>
              </a:lnSpc>
              <a:buClr>
                <a:srgbClr val="CC0000"/>
              </a:buClr>
            </a:pPr>
            <a:r>
              <a:rPr lang="en-US" altLang="zh-CN" sz="2000" dirty="0">
                <a:latin typeface="+mn-lt"/>
              </a:rPr>
              <a:t>Self-consistency</a:t>
            </a:r>
            <a:r>
              <a:rPr lang="zh-CN" altLang="en-US" sz="2000" dirty="0">
                <a:latin typeface="+mn-lt"/>
              </a:rPr>
              <a:t> </a:t>
            </a:r>
            <a:r>
              <a:rPr lang="en-US" altLang="zh-CN" sz="2000" dirty="0">
                <a:latin typeface="+mn-lt"/>
              </a:rPr>
              <a:t>Benefits Reasoning of LLMs</a:t>
            </a:r>
          </a:p>
        </p:txBody>
      </p:sp>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555625" y="26988"/>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40918"/>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endParaRPr lang="en-HK" altLang="zh-CN" sz="1200" dirty="0">
              <a:latin typeface="+mn-lt"/>
            </a:endParaRPr>
          </a:p>
        </p:txBody>
      </p:sp>
      <p:pic>
        <p:nvPicPr>
          <p:cNvPr id="4" name="Picture 3">
            <a:extLst>
              <a:ext uri="{FF2B5EF4-FFF2-40B4-BE49-F238E27FC236}">
                <a16:creationId xmlns:a16="http://schemas.microsoft.com/office/drawing/2014/main" id="{E1C3A5F8-8CA3-D450-7592-BB329177F11B}"/>
              </a:ext>
            </a:extLst>
          </p:cNvPr>
          <p:cNvPicPr>
            <a:picLocks noChangeAspect="1"/>
          </p:cNvPicPr>
          <p:nvPr/>
        </p:nvPicPr>
        <p:blipFill>
          <a:blip r:embed="rId4"/>
          <a:stretch>
            <a:fillRect/>
          </a:stretch>
        </p:blipFill>
        <p:spPr>
          <a:xfrm>
            <a:off x="463496" y="1131590"/>
            <a:ext cx="6147085" cy="36106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42DDB3-0FD7-EB0A-2D74-2C2FBBC2CFFD}"/>
                  </a:ext>
                </a:extLst>
              </p:cNvPr>
              <p:cNvSpPr txBox="1"/>
              <p:nvPr/>
            </p:nvSpPr>
            <p:spPr>
              <a:xfrm>
                <a:off x="6689964" y="1496356"/>
                <a:ext cx="2160240" cy="338554"/>
              </a:xfrm>
              <a:prstGeom prst="rect">
                <a:avLst/>
              </a:prstGeom>
              <a:noFill/>
            </p:spPr>
            <p:txBody>
              <a:bodyPr wrap="square" rtlCol="0">
                <a:spAutoFit/>
              </a:bodyPr>
              <a:lstStyle/>
              <a:p>
                <a:r>
                  <a:rPr lang="en-US" altLang="zh-CN" sz="1600" b="1" dirty="0">
                    <a:solidFill>
                      <a:srgbClr val="0070C0"/>
                    </a:solidFill>
                    <a:latin typeface="+mn-lt"/>
                  </a:rPr>
                  <a:t>{</a:t>
                </a:r>
                <a:r>
                  <a:rPr lang="en-US" sz="1600" b="1" dirty="0">
                    <a:solidFill>
                      <a:srgbClr val="0070C0"/>
                    </a:solidFill>
                    <a:latin typeface="+mn-lt"/>
                  </a:rPr>
                  <a:t>Reasoning Paths</a:t>
                </a:r>
                <a:r>
                  <a:rPr lang="en-US" altLang="zh-CN" sz="1600" b="1" dirty="0">
                    <a:solidFill>
                      <a:srgbClr val="0070C0"/>
                    </a:solidFill>
                    <a:latin typeface="+mn-lt"/>
                  </a:rPr>
                  <a:t>}</a:t>
                </a:r>
                <a:r>
                  <a:rPr lang="zh-CN" altLang="en-US" sz="1600" b="1" dirty="0">
                    <a:solidFill>
                      <a:srgbClr val="0070C0"/>
                    </a:solidFill>
                    <a:latin typeface="+mn-lt"/>
                  </a:rPr>
                  <a:t> </a:t>
                </a:r>
                <a14:m>
                  <m:oMath xmlns:m="http://schemas.openxmlformats.org/officeDocument/2006/math">
                    <m:r>
                      <a:rPr lang="en-US" altLang="zh-CN" sz="1600" b="0" i="1" dirty="0" smtClean="0">
                        <a:solidFill>
                          <a:srgbClr val="0070C0"/>
                        </a:solidFill>
                        <a:latin typeface="Cambria Math" panose="02040503050406030204" pitchFamily="18" charset="0"/>
                        <a:ea typeface="Cambria Math" panose="02040503050406030204" pitchFamily="18" charset="0"/>
                      </a:rPr>
                      <m:t>→</m:t>
                    </m:r>
                    <m:r>
                      <a:rPr lang="en-US" altLang="zh-CN" sz="1600" b="0" i="1" dirty="0" smtClean="0">
                        <a:solidFill>
                          <a:srgbClr val="0070C0"/>
                        </a:solidFill>
                        <a:latin typeface="Cambria Math" panose="02040503050406030204" pitchFamily="18" charset="0"/>
                      </a:rPr>
                      <m:t>𝑟</m:t>
                    </m:r>
                  </m:oMath>
                </a14:m>
                <a:endParaRPr lang="en-US" sz="1600" i="1" dirty="0">
                  <a:solidFill>
                    <a:srgbClr val="0070C0"/>
                  </a:solidFill>
                  <a:latin typeface="+mn-lt"/>
                </a:endParaRPr>
              </a:p>
            </p:txBody>
          </p:sp>
        </mc:Choice>
        <mc:Fallback xmlns="">
          <p:sp>
            <p:nvSpPr>
              <p:cNvPr id="5" name="TextBox 4">
                <a:extLst>
                  <a:ext uri="{FF2B5EF4-FFF2-40B4-BE49-F238E27FC236}">
                    <a16:creationId xmlns:a16="http://schemas.microsoft.com/office/drawing/2014/main" id="{9142DDB3-0FD7-EB0A-2D74-2C2FBBC2CFFD}"/>
                  </a:ext>
                </a:extLst>
              </p:cNvPr>
              <p:cNvSpPr txBox="1">
                <a:spLocks noRot="1" noChangeAspect="1" noMove="1" noResize="1" noEditPoints="1" noAdjustHandles="1" noChangeArrowheads="1" noChangeShapeType="1" noTextEdit="1"/>
              </p:cNvSpPr>
              <p:nvPr/>
            </p:nvSpPr>
            <p:spPr>
              <a:xfrm>
                <a:off x="6689964" y="1496356"/>
                <a:ext cx="2160240" cy="338554"/>
              </a:xfrm>
              <a:prstGeom prst="rect">
                <a:avLst/>
              </a:prstGeom>
              <a:blipFill>
                <a:blip r:embed="rId5"/>
                <a:stretch>
                  <a:fillRect l="-1170" t="-3571" b="-21429"/>
                </a:stretch>
              </a:blipFill>
            </p:spPr>
            <p:txBody>
              <a:bodyPr/>
              <a:lstStyle/>
              <a:p>
                <a:r>
                  <a:rPr lang="en-US">
                    <a:noFill/>
                  </a:rPr>
                  <a:t> </a:t>
                </a:r>
              </a:p>
            </p:txBody>
          </p:sp>
        </mc:Fallback>
      </mc:AlternateContent>
      <p:cxnSp>
        <p:nvCxnSpPr>
          <p:cNvPr id="7" name="Curved Connector 6">
            <a:extLst>
              <a:ext uri="{FF2B5EF4-FFF2-40B4-BE49-F238E27FC236}">
                <a16:creationId xmlns:a16="http://schemas.microsoft.com/office/drawing/2014/main" id="{AFF5D1A0-E308-B7D0-DCE8-8719B3E75978}"/>
              </a:ext>
            </a:extLst>
          </p:cNvPr>
          <p:cNvCxnSpPr>
            <a:cxnSpLocks/>
            <a:stCxn id="5" idx="1"/>
          </p:cNvCxnSpPr>
          <p:nvPr/>
        </p:nvCxnSpPr>
        <p:spPr>
          <a:xfrm rot="10800000" flipV="1">
            <a:off x="4283968" y="1665633"/>
            <a:ext cx="2405996" cy="774882"/>
          </a:xfrm>
          <a:prstGeom prst="curvedConnector3">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1DB17E-17D2-370E-7623-C4BCDA1F3A54}"/>
                  </a:ext>
                </a:extLst>
              </p:cNvPr>
              <p:cNvSpPr txBox="1"/>
              <p:nvPr/>
            </p:nvSpPr>
            <p:spPr>
              <a:xfrm>
                <a:off x="6229573" y="3567560"/>
                <a:ext cx="2302867" cy="338554"/>
              </a:xfrm>
              <a:prstGeom prst="rect">
                <a:avLst/>
              </a:prstGeom>
              <a:noFill/>
            </p:spPr>
            <p:txBody>
              <a:bodyPr wrap="square" rtlCol="0">
                <a:spAutoFit/>
              </a:bodyPr>
              <a:lstStyle/>
              <a:p>
                <a:r>
                  <a:rPr lang="en-US" altLang="zh-CN" sz="1600" b="1" dirty="0">
                    <a:solidFill>
                      <a:srgbClr val="7030A0"/>
                    </a:solidFill>
                    <a:latin typeface="+mn-lt"/>
                  </a:rPr>
                  <a:t>“</a:t>
                </a:r>
                <a:r>
                  <a:rPr lang="en-US" sz="1600" b="1" dirty="0">
                    <a:solidFill>
                      <a:srgbClr val="7030A0"/>
                    </a:solidFill>
                    <a:latin typeface="+mn-lt"/>
                  </a:rPr>
                  <a:t>The answer is X</a:t>
                </a:r>
                <a:r>
                  <a:rPr lang="en-US" altLang="zh-CN" sz="1600" b="1" dirty="0">
                    <a:solidFill>
                      <a:srgbClr val="7030A0"/>
                    </a:solidFill>
                    <a:latin typeface="+mn-lt"/>
                  </a:rPr>
                  <a:t>.”</a:t>
                </a:r>
                <a:r>
                  <a:rPr lang="zh-CN" altLang="en-US" sz="1600" b="1" dirty="0">
                    <a:solidFill>
                      <a:srgbClr val="7030A0"/>
                    </a:solidFill>
                    <a:latin typeface="+mn-lt"/>
                  </a:rPr>
                  <a:t> </a:t>
                </a:r>
                <a14:m>
                  <m:oMath xmlns:m="http://schemas.openxmlformats.org/officeDocument/2006/math">
                    <m:r>
                      <a:rPr lang="en-US" altLang="zh-CN" sz="1600" i="1" dirty="0" smtClean="0">
                        <a:solidFill>
                          <a:srgbClr val="7030A0"/>
                        </a:solidFill>
                        <a:latin typeface="Cambria Math" panose="02040503050406030204" pitchFamily="18" charset="0"/>
                        <a:ea typeface="Cambria Math" panose="02040503050406030204" pitchFamily="18" charset="0"/>
                      </a:rPr>
                      <m:t>→</m:t>
                    </m:r>
                    <m:r>
                      <a:rPr lang="en-US" altLang="zh-CN" sz="1600" b="0" i="1" dirty="0">
                        <a:solidFill>
                          <a:srgbClr val="7030A0"/>
                        </a:solidFill>
                        <a:latin typeface="Cambria Math" panose="02040503050406030204" pitchFamily="18" charset="0"/>
                      </a:rPr>
                      <m:t>𝑎</m:t>
                    </m:r>
                  </m:oMath>
                </a14:m>
                <a:endParaRPr lang="en-US" sz="1600" i="1" dirty="0">
                  <a:solidFill>
                    <a:srgbClr val="7030A0"/>
                  </a:solidFill>
                  <a:latin typeface="+mn-lt"/>
                </a:endParaRPr>
              </a:p>
            </p:txBody>
          </p:sp>
        </mc:Choice>
        <mc:Fallback xmlns="">
          <p:sp>
            <p:nvSpPr>
              <p:cNvPr id="8" name="TextBox 7">
                <a:extLst>
                  <a:ext uri="{FF2B5EF4-FFF2-40B4-BE49-F238E27FC236}">
                    <a16:creationId xmlns:a16="http://schemas.microsoft.com/office/drawing/2014/main" id="{C91DB17E-17D2-370E-7623-C4BCDA1F3A54}"/>
                  </a:ext>
                </a:extLst>
              </p:cNvPr>
              <p:cNvSpPr txBox="1">
                <a:spLocks noRot="1" noChangeAspect="1" noMove="1" noResize="1" noEditPoints="1" noAdjustHandles="1" noChangeArrowheads="1" noChangeShapeType="1" noTextEdit="1"/>
              </p:cNvSpPr>
              <p:nvPr/>
            </p:nvSpPr>
            <p:spPr>
              <a:xfrm>
                <a:off x="6229573" y="3567560"/>
                <a:ext cx="2302867" cy="338554"/>
              </a:xfrm>
              <a:prstGeom prst="rect">
                <a:avLst/>
              </a:prstGeom>
              <a:blipFill>
                <a:blip r:embed="rId6"/>
                <a:stretch>
                  <a:fillRect l="-1099" t="-3571" b="-21429"/>
                </a:stretch>
              </a:blipFill>
            </p:spPr>
            <p:txBody>
              <a:bodyPr/>
              <a:lstStyle/>
              <a:p>
                <a:r>
                  <a:rPr lang="en-US">
                    <a:noFill/>
                  </a:rPr>
                  <a:t> </a:t>
                </a:r>
              </a:p>
            </p:txBody>
          </p:sp>
        </mc:Fallback>
      </mc:AlternateContent>
      <p:cxnSp>
        <p:nvCxnSpPr>
          <p:cNvPr id="9" name="Curved Connector 8">
            <a:extLst>
              <a:ext uri="{FF2B5EF4-FFF2-40B4-BE49-F238E27FC236}">
                <a16:creationId xmlns:a16="http://schemas.microsoft.com/office/drawing/2014/main" id="{C9976D5B-7DD4-FF1B-AEAD-4C94DA67DA37}"/>
              </a:ext>
            </a:extLst>
          </p:cNvPr>
          <p:cNvCxnSpPr>
            <a:cxnSpLocks/>
            <a:stCxn id="8" idx="1"/>
          </p:cNvCxnSpPr>
          <p:nvPr/>
        </p:nvCxnSpPr>
        <p:spPr>
          <a:xfrm rot="10800000">
            <a:off x="5148065" y="2586749"/>
            <a:ext cx="1081509" cy="1150088"/>
          </a:xfrm>
          <a:prstGeom prst="curvedConnector2">
            <a:avLst/>
          </a:prstGeom>
          <a:ln w="1905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12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14737"/>
                <a:ext cx="8479854" cy="1573037"/>
              </a:xfrm>
            </p:spPr>
            <p:txBody>
              <a:bodyPr/>
              <a:lstStyle/>
              <a:p>
                <a:pPr>
                  <a:buClr>
                    <a:srgbClr val="CC0000"/>
                  </a:buClr>
                </a:pPr>
                <a:r>
                  <a:rPr lang="en-HK" altLang="zh-CN" sz="1600" b="1" dirty="0">
                    <a:latin typeface="+mn-lt"/>
                  </a:rPr>
                  <a:t>Response Template</a:t>
                </a:r>
                <a:r>
                  <a:rPr lang="en-US" altLang="zh-CN" sz="1600" dirty="0">
                    <a:latin typeface="+mn-lt"/>
                  </a:rPr>
                  <a:t>:</a:t>
                </a:r>
                <a:r>
                  <a:rPr lang="zh-CN" altLang="en-US" sz="1600" dirty="0">
                    <a:latin typeface="+mn-lt"/>
                  </a:rPr>
                  <a:t> </a:t>
                </a:r>
                <a:r>
                  <a:rPr lang="en-US" altLang="zh-CN" sz="1600" dirty="0">
                    <a:latin typeface="+mn-lt"/>
                  </a:rPr>
                  <a:t>“</a:t>
                </a:r>
                <a:r>
                  <a:rPr lang="en-HK" altLang="zh-CN" sz="1600" dirty="0">
                    <a:solidFill>
                      <a:srgbClr val="0070C0"/>
                    </a:solidFill>
                    <a:latin typeface="+mn-lt"/>
                  </a:rPr>
                  <a:t>{Reasoning Paths}</a:t>
                </a:r>
                <a:r>
                  <a:rPr lang="en-US" altLang="zh-CN" sz="1600" dirty="0">
                    <a:solidFill>
                      <a:srgbClr val="0070C0"/>
                    </a:solidFill>
                    <a:latin typeface="+mn-lt"/>
                  </a:rPr>
                  <a:t>.</a:t>
                </a:r>
                <a:r>
                  <a:rPr lang="zh-CN" altLang="en-US" sz="1600" dirty="0">
                    <a:solidFill>
                      <a:srgbClr val="0070C0"/>
                    </a:solidFill>
                    <a:latin typeface="+mn-lt"/>
                  </a:rPr>
                  <a:t> </a:t>
                </a:r>
                <a:r>
                  <a:rPr lang="en-US" altLang="zh-CN" sz="1600" dirty="0">
                    <a:solidFill>
                      <a:srgbClr val="7030A0"/>
                    </a:solidFill>
                    <a:latin typeface="+mn-lt"/>
                  </a:rPr>
                  <a:t>The answer is X.</a:t>
                </a:r>
                <a:r>
                  <a:rPr lang="en-US" altLang="zh-CN" sz="1600" dirty="0">
                    <a:latin typeface="+mn-lt"/>
                  </a:rPr>
                  <a:t>”</a:t>
                </a:r>
                <a:endParaRPr lang="en-HK" altLang="zh-CN" sz="1600" dirty="0">
                  <a:latin typeface="+mn-lt"/>
                </a:endParaRPr>
              </a:p>
              <a:p>
                <a:pPr>
                  <a:buClr>
                    <a:srgbClr val="CC0000"/>
                  </a:buClr>
                </a:pPr>
                <a:r>
                  <a:rPr lang="en-HK" altLang="zh-CN" sz="1600" b="1" dirty="0">
                    <a:latin typeface="+mn-lt"/>
                  </a:rPr>
                  <a:t>Hypothesis</a:t>
                </a:r>
                <a:r>
                  <a:rPr lang="en-US" altLang="zh-CN" sz="1600" dirty="0">
                    <a:latin typeface="+mn-lt"/>
                  </a:rPr>
                  <a:t>:</a:t>
                </a:r>
                <a:r>
                  <a:rPr lang="zh-CN" altLang="en-US" sz="1600" dirty="0">
                    <a:latin typeface="+mn-lt"/>
                  </a:rPr>
                  <a:t> </a:t>
                </a:r>
                <a:r>
                  <a:rPr lang="en-US" altLang="zh-CN" sz="1600" dirty="0">
                    <a:latin typeface="+mn-lt"/>
                  </a:rPr>
                  <a:t>correct reasoning processes,</a:t>
                </a:r>
                <a:r>
                  <a:rPr lang="zh-CN" altLang="en-US" sz="1600" dirty="0">
                    <a:latin typeface="+mn-lt"/>
                  </a:rPr>
                  <a:t> </a:t>
                </a:r>
                <a:r>
                  <a:rPr lang="en-US" altLang="zh-CN" sz="1600" dirty="0">
                    <a:latin typeface="+mn-lt"/>
                  </a:rPr>
                  <a:t>even if they are diverse,</a:t>
                </a:r>
                <a:r>
                  <a:rPr lang="zh-CN" altLang="en-US" sz="1600" dirty="0">
                    <a:latin typeface="+mn-lt"/>
                  </a:rPr>
                  <a:t> </a:t>
                </a:r>
                <a:r>
                  <a:rPr lang="en-US" altLang="zh-CN" sz="1600" b="1" dirty="0">
                    <a:solidFill>
                      <a:srgbClr val="FF0000"/>
                    </a:solidFill>
                    <a:latin typeface="+mn-lt"/>
                  </a:rPr>
                  <a:t>tend to have greater</a:t>
                </a:r>
                <a:r>
                  <a:rPr lang="zh-CN" altLang="en-US" sz="1600" b="1" dirty="0">
                    <a:solidFill>
                      <a:srgbClr val="FF0000"/>
                    </a:solidFill>
                    <a:latin typeface="+mn-lt"/>
                  </a:rPr>
                  <a:t> </a:t>
                </a:r>
                <a:r>
                  <a:rPr lang="en-US" altLang="zh-CN" sz="1600" b="1" dirty="0">
                    <a:solidFill>
                      <a:srgbClr val="FF0000"/>
                    </a:solidFill>
                    <a:latin typeface="+mn-lt"/>
                  </a:rPr>
                  <a:t>agreement</a:t>
                </a:r>
                <a:r>
                  <a:rPr lang="zh-CN" altLang="en-US" sz="1600" b="1" dirty="0">
                    <a:solidFill>
                      <a:srgbClr val="FF0000"/>
                    </a:solidFill>
                    <a:latin typeface="+mn-lt"/>
                  </a:rPr>
                  <a:t> </a:t>
                </a:r>
                <a:r>
                  <a:rPr lang="en-US" altLang="zh-CN" sz="1600" b="1" dirty="0">
                    <a:solidFill>
                      <a:srgbClr val="FF0000"/>
                    </a:solidFill>
                    <a:latin typeface="+mn-lt"/>
                  </a:rPr>
                  <a:t>in their final answer</a:t>
                </a:r>
                <a:r>
                  <a:rPr lang="zh-CN" altLang="en-US" sz="1600" dirty="0">
                    <a:latin typeface="+mn-lt"/>
                  </a:rPr>
                  <a:t> </a:t>
                </a:r>
                <a:r>
                  <a:rPr lang="en-US" altLang="zh-CN" sz="1600" dirty="0">
                    <a:latin typeface="+mn-lt"/>
                  </a:rPr>
                  <a:t>than incorrect processes.</a:t>
                </a:r>
              </a:p>
              <a:p>
                <a:pPr>
                  <a:buClr>
                    <a:srgbClr val="CC0000"/>
                  </a:buClr>
                </a:pPr>
                <a:r>
                  <a:rPr lang="en-US" altLang="zh-CN" sz="1600" b="1" dirty="0">
                    <a:latin typeface="+mn-lt"/>
                  </a:rPr>
                  <a:t>Method</a:t>
                </a:r>
                <a:r>
                  <a:rPr lang="en-US" altLang="zh-CN" sz="1600" dirty="0">
                    <a:latin typeface="+mn-lt"/>
                  </a:rPr>
                  <a:t>:</a:t>
                </a:r>
                <a:r>
                  <a:rPr lang="zh-CN" altLang="en-US" sz="1600" dirty="0">
                    <a:latin typeface="+mn-lt"/>
                  </a:rPr>
                  <a:t> </a:t>
                </a:r>
                <a:r>
                  <a:rPr lang="en-US" altLang="zh-CN" sz="1600" dirty="0">
                    <a:latin typeface="+mn-lt"/>
                  </a:rPr>
                  <a:t>Sample-and-Marginalize</a:t>
                </a:r>
                <a:r>
                  <a:rPr lang="zh-CN" altLang="en-US" sz="1600" dirty="0">
                    <a:latin typeface="+mn-lt"/>
                  </a:rPr>
                  <a:t> </a:t>
                </a:r>
                <a:r>
                  <a:rPr lang="en-US" altLang="zh-CN" sz="1600" dirty="0">
                    <a:latin typeface="+mn-lt"/>
                  </a:rPr>
                  <a:t>Decoding</a:t>
                </a:r>
                <a:endParaRPr lang="en-HK" altLang="zh-CN" sz="1600" dirty="0">
                  <a:latin typeface="+mn-lt"/>
                </a:endParaRPr>
              </a:p>
              <a:p>
                <a:pPr>
                  <a:buClr>
                    <a:srgbClr val="CC0000"/>
                  </a:buClr>
                </a:pPr>
                <a:r>
                  <a:rPr lang="en-HK" altLang="zh-CN" sz="1600" dirty="0">
                    <a:latin typeface="+mn-lt"/>
                  </a:rPr>
                  <a:t>Sampling diverse reasoning paths</a:t>
                </a:r>
                <a:r>
                  <a:rPr lang="zh-CN" altLang="en-US" sz="1600" dirty="0">
                    <a:latin typeface="+mn-lt"/>
                  </a:rPr>
                  <a:t> </a:t>
                </a:r>
                <a14:m>
                  <m:oMath xmlns:m="http://schemas.openxmlformats.org/officeDocument/2006/math">
                    <m:r>
                      <a:rPr lang="zh-CN" altLang="en-US" sz="1600" i="1" smtClean="0">
                        <a:latin typeface="Cambria Math" panose="02040503050406030204" pitchFamily="18" charset="0"/>
                      </a:rPr>
                      <m:t>→</m:t>
                    </m:r>
                  </m:oMath>
                </a14:m>
                <a:r>
                  <a:rPr lang="zh-CN" altLang="en-US" sz="1600" b="1" dirty="0">
                    <a:latin typeface="+mn-lt"/>
                  </a:rPr>
                  <a:t> </a:t>
                </a:r>
                <a:r>
                  <a:rPr lang="en-US" altLang="zh-CN" sz="1600" dirty="0">
                    <a:latin typeface="+mn-lt"/>
                  </a:rPr>
                  <a:t>Aggregate the answers</a:t>
                </a:r>
                <a:br>
                  <a:rPr lang="en-HK" altLang="zh-CN" sz="1600" dirty="0">
                    <a:latin typeface="+mn-lt"/>
                  </a:rPr>
                </a:br>
                <a:endParaRPr lang="en-HK" altLang="zh-CN" sz="1600" b="1" dirty="0">
                  <a:solidFill>
                    <a:srgbClr val="FF0000"/>
                  </a:solidFill>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14737"/>
                <a:ext cx="8479854" cy="1573037"/>
              </a:xfrm>
              <a:blipFill>
                <a:blip r:embed="rId4"/>
                <a:stretch>
                  <a:fillRect l="-299" t="-2400" r="-449"/>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40918"/>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pic>
        <p:nvPicPr>
          <p:cNvPr id="2" name="Picture 1">
            <a:extLst>
              <a:ext uri="{FF2B5EF4-FFF2-40B4-BE49-F238E27FC236}">
                <a16:creationId xmlns:a16="http://schemas.microsoft.com/office/drawing/2014/main" id="{CFB24E0B-C0BB-C641-3F87-4D49D3766FBE}"/>
              </a:ext>
            </a:extLst>
          </p:cNvPr>
          <p:cNvPicPr>
            <a:picLocks noChangeAspect="1"/>
          </p:cNvPicPr>
          <p:nvPr/>
        </p:nvPicPr>
        <p:blipFill>
          <a:blip r:embed="rId5"/>
          <a:stretch>
            <a:fillRect/>
          </a:stretch>
        </p:blipFill>
        <p:spPr>
          <a:xfrm>
            <a:off x="2276351" y="2782299"/>
            <a:ext cx="4102224" cy="1989225"/>
          </a:xfrm>
          <a:prstGeom prst="rect">
            <a:avLst/>
          </a:prstGeom>
        </p:spPr>
      </p:pic>
    </p:spTree>
    <p:extLst>
      <p:ext uri="{BB962C8B-B14F-4D97-AF65-F5344CB8AC3E}">
        <p14:creationId xmlns:p14="http://schemas.microsoft.com/office/powerpoint/2010/main" val="3846748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14737"/>
                <a:ext cx="8479854" cy="1573037"/>
              </a:xfrm>
            </p:spPr>
            <p:txBody>
              <a:bodyPr/>
              <a:lstStyle/>
              <a:p>
                <a:pPr>
                  <a:buClr>
                    <a:srgbClr val="CC0000"/>
                  </a:buClr>
                </a:pPr>
                <a:r>
                  <a:rPr lang="en-HK" altLang="zh-CN" sz="1600" b="1" dirty="0">
                    <a:latin typeface="+mn-lt"/>
                  </a:rPr>
                  <a:t>Response Template</a:t>
                </a:r>
                <a:r>
                  <a:rPr lang="en-US" altLang="zh-CN" sz="1600" dirty="0">
                    <a:latin typeface="+mn-lt"/>
                  </a:rPr>
                  <a:t>:</a:t>
                </a:r>
                <a:r>
                  <a:rPr lang="zh-CN" altLang="en-US" sz="1600" dirty="0">
                    <a:latin typeface="+mn-lt"/>
                  </a:rPr>
                  <a:t> </a:t>
                </a:r>
                <a:r>
                  <a:rPr lang="en-US" altLang="zh-CN" sz="1600" dirty="0">
                    <a:latin typeface="+mn-lt"/>
                  </a:rPr>
                  <a:t>“</a:t>
                </a:r>
                <a:r>
                  <a:rPr lang="en-HK" altLang="zh-CN" sz="1600" dirty="0">
                    <a:solidFill>
                      <a:srgbClr val="0070C0"/>
                    </a:solidFill>
                    <a:latin typeface="+mn-lt"/>
                  </a:rPr>
                  <a:t>{Reasoning Paths}</a:t>
                </a:r>
                <a:r>
                  <a:rPr lang="en-US" altLang="zh-CN" sz="1600" dirty="0">
                    <a:solidFill>
                      <a:srgbClr val="0070C0"/>
                    </a:solidFill>
                    <a:latin typeface="+mn-lt"/>
                  </a:rPr>
                  <a:t>.</a:t>
                </a:r>
                <a:r>
                  <a:rPr lang="zh-CN" altLang="en-US" sz="1600" dirty="0">
                    <a:solidFill>
                      <a:srgbClr val="0070C0"/>
                    </a:solidFill>
                    <a:latin typeface="+mn-lt"/>
                  </a:rPr>
                  <a:t> </a:t>
                </a:r>
                <a:r>
                  <a:rPr lang="en-US" altLang="zh-CN" sz="1600" dirty="0">
                    <a:solidFill>
                      <a:srgbClr val="7030A0"/>
                    </a:solidFill>
                    <a:latin typeface="+mn-lt"/>
                  </a:rPr>
                  <a:t>The answer is X.</a:t>
                </a:r>
                <a:r>
                  <a:rPr lang="en-US" altLang="zh-CN" sz="1600" dirty="0">
                    <a:latin typeface="+mn-lt"/>
                  </a:rPr>
                  <a:t>”</a:t>
                </a:r>
                <a:endParaRPr lang="en-HK" altLang="zh-CN" sz="1600" dirty="0">
                  <a:latin typeface="+mn-lt"/>
                </a:endParaRPr>
              </a:p>
              <a:p>
                <a:pPr>
                  <a:buClr>
                    <a:srgbClr val="CC0000"/>
                  </a:buClr>
                </a:pPr>
                <a:r>
                  <a:rPr lang="en-HK" altLang="zh-CN" sz="1600" b="1" dirty="0">
                    <a:latin typeface="+mn-lt"/>
                  </a:rPr>
                  <a:t>Majority Vote</a:t>
                </a:r>
                <a:r>
                  <a:rPr lang="zh-CN" altLang="en-US" sz="1600" b="1" dirty="0">
                    <a:latin typeface="+mn-lt"/>
                  </a:rPr>
                  <a:t> </a:t>
                </a:r>
                <a:r>
                  <a:rPr lang="en-US" altLang="zh-CN" sz="1600" dirty="0">
                    <a:latin typeface="+mn-lt"/>
                  </a:rPr>
                  <a:t>(Unweighted Sum):</a:t>
                </a:r>
              </a:p>
              <a:p>
                <a:pPr>
                  <a:buClr>
                    <a:srgbClr val="CC0000"/>
                  </a:buClr>
                </a:pPr>
                <a:endParaRPr lang="en-US" altLang="zh-CN" sz="1600" dirty="0">
                  <a:latin typeface="+mn-lt"/>
                </a:endParaRPr>
              </a:p>
              <a:p>
                <a:pPr marL="0" indent="0">
                  <a:buClr>
                    <a:srgbClr val="CC0000"/>
                  </a:buClr>
                  <a:buNone/>
                </a:pPr>
                <a:endParaRPr lang="en-US" altLang="zh-CN" sz="1600" dirty="0">
                  <a:latin typeface="+mn-lt"/>
                </a:endParaRPr>
              </a:p>
              <a:p>
                <a:pPr>
                  <a:buClr>
                    <a:srgbClr val="CC0000"/>
                  </a:buClr>
                </a:pPr>
                <a:r>
                  <a:rPr lang="en-US" altLang="zh-CN" sz="1600" dirty="0">
                    <a:latin typeface="+mn-lt"/>
                  </a:rPr>
                  <a:t>By assuming the weight </a:t>
                </a:r>
                <a14:m>
                  <m:oMath xmlns:m="http://schemas.openxmlformats.org/officeDocument/2006/math">
                    <m:r>
                      <a:rPr lang="en-US" sz="1600" i="1" smtClean="0">
                        <a:latin typeface="Cambria Math" panose="02040503050406030204" pitchFamily="18" charset="0"/>
                        <a:ea typeface="Cambria Math" panose="02040503050406030204" pitchFamily="18" charset="0"/>
                      </a:rPr>
                      <m:t>𝕝</m:t>
                    </m:r>
                    <m:r>
                      <a:rPr lang="en-US" altLang="zh-CN" sz="1600" b="0" i="1" smtClean="0">
                        <a:latin typeface="Cambria Math" panose="02040503050406030204" pitchFamily="18" charset="0"/>
                        <a:ea typeface="Cambria Math" panose="02040503050406030204" pitchFamily="18" charset="0"/>
                      </a:rPr>
                      <m:t>=1</m:t>
                    </m:r>
                  </m:oMath>
                </a14:m>
                <a:br>
                  <a:rPr lang="en-HK" altLang="zh-CN" sz="1600" dirty="0">
                    <a:latin typeface="+mn-lt"/>
                  </a:rPr>
                </a:br>
                <a:endParaRPr lang="en-HK" altLang="zh-CN" sz="1600" b="1" dirty="0">
                  <a:solidFill>
                    <a:srgbClr val="FF0000"/>
                  </a:solidFill>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14737"/>
                <a:ext cx="8479854" cy="1573037"/>
              </a:xfrm>
              <a:blipFill>
                <a:blip r:embed="rId4"/>
                <a:stretch>
                  <a:fillRect l="-299" t="-2400" b="-640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27234"/>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pic>
        <p:nvPicPr>
          <p:cNvPr id="2" name="Picture 1">
            <a:extLst>
              <a:ext uri="{FF2B5EF4-FFF2-40B4-BE49-F238E27FC236}">
                <a16:creationId xmlns:a16="http://schemas.microsoft.com/office/drawing/2014/main" id="{CFB24E0B-C0BB-C641-3F87-4D49D3766FBE}"/>
              </a:ext>
            </a:extLst>
          </p:cNvPr>
          <p:cNvPicPr>
            <a:picLocks noChangeAspect="1"/>
          </p:cNvPicPr>
          <p:nvPr/>
        </p:nvPicPr>
        <p:blipFill>
          <a:blip r:embed="rId5"/>
          <a:stretch>
            <a:fillRect/>
          </a:stretch>
        </p:blipFill>
        <p:spPr>
          <a:xfrm>
            <a:off x="2276351" y="2782299"/>
            <a:ext cx="4102224" cy="198922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DD53A8-18BB-3586-5203-0D0E0E8D86BA}"/>
                  </a:ext>
                </a:extLst>
              </p:cNvPr>
              <p:cNvSpPr txBox="1"/>
              <p:nvPr/>
            </p:nvSpPr>
            <p:spPr>
              <a:xfrm>
                <a:off x="2555776" y="2856314"/>
                <a:ext cx="634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070C0"/>
                          </a:solidFill>
                          <a:latin typeface="Cambria Math" panose="02040503050406030204" pitchFamily="18" charset="0"/>
                        </a:rPr>
                        <m:t>𝑟</m:t>
                      </m:r>
                    </m:oMath>
                  </m:oMathPara>
                </a14:m>
                <a:endParaRPr lang="en-US" dirty="0"/>
              </a:p>
            </p:txBody>
          </p:sp>
        </mc:Choice>
        <mc:Fallback xmlns="">
          <p:sp>
            <p:nvSpPr>
              <p:cNvPr id="5" name="TextBox 4">
                <a:extLst>
                  <a:ext uri="{FF2B5EF4-FFF2-40B4-BE49-F238E27FC236}">
                    <a16:creationId xmlns:a16="http://schemas.microsoft.com/office/drawing/2014/main" id="{DADD53A8-18BB-3586-5203-0D0E0E8D86BA}"/>
                  </a:ext>
                </a:extLst>
              </p:cNvPr>
              <p:cNvSpPr txBox="1">
                <a:spLocks noRot="1" noChangeAspect="1" noMove="1" noResize="1" noEditPoints="1" noAdjustHandles="1" noChangeArrowheads="1" noChangeShapeType="1" noTextEdit="1"/>
              </p:cNvSpPr>
              <p:nvPr/>
            </p:nvSpPr>
            <p:spPr>
              <a:xfrm>
                <a:off x="2555776" y="2856314"/>
                <a:ext cx="6346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A1CF39-A708-0EDF-A563-788978412B2B}"/>
                  </a:ext>
                </a:extLst>
              </p:cNvPr>
              <p:cNvSpPr txBox="1"/>
              <p:nvPr/>
            </p:nvSpPr>
            <p:spPr>
              <a:xfrm>
                <a:off x="3779912" y="3530505"/>
                <a:ext cx="53467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7EA1CF39-A708-0EDF-A563-788978412B2B}"/>
                  </a:ext>
                </a:extLst>
              </p:cNvPr>
              <p:cNvSpPr txBox="1">
                <a:spLocks noRot="1" noChangeAspect="1" noMove="1" noResize="1" noEditPoints="1" noAdjustHandles="1" noChangeArrowheads="1" noChangeShapeType="1" noTextEdit="1"/>
              </p:cNvSpPr>
              <p:nvPr/>
            </p:nvSpPr>
            <p:spPr>
              <a:xfrm>
                <a:off x="3779912" y="3530505"/>
                <a:ext cx="53467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5D01E-CA77-F503-F003-71D6B5552EA3}"/>
                  </a:ext>
                </a:extLst>
              </p:cNvPr>
              <p:cNvSpPr txBox="1"/>
              <p:nvPr/>
            </p:nvSpPr>
            <p:spPr>
              <a:xfrm>
                <a:off x="8028384" y="3824911"/>
                <a:ext cx="9434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a:latin typeface="Cambria Math" panose="02040503050406030204" pitchFamily="18" charset="0"/>
                                </a:rPr>
                                <m:t>𝐫</m:t>
                              </m:r>
                            </m:e>
                            <m:sub>
                              <m:r>
                                <a:rPr lang="en-US" b="0"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0">
                                  <a:latin typeface="Cambria Math" panose="02040503050406030204" pitchFamily="18" charset="0"/>
                                </a:rPr>
                                <m:t>𝐚</m:t>
                              </m:r>
                            </m:e>
                            <m:sub>
                              <m:r>
                                <a:rPr lang="en-US" altLang="zh-CN" b="0" i="1">
                                  <a:latin typeface="Cambria Math" panose="02040503050406030204" pitchFamily="18" charset="0"/>
                                </a:rPr>
                                <m:t>𝑖</m:t>
                              </m:r>
                            </m:sub>
                          </m:sSub>
                        </m:e>
                      </m:d>
                    </m:oMath>
                  </m:oMathPara>
                </a14:m>
                <a:endParaRPr lang="en-US" dirty="0"/>
              </a:p>
            </p:txBody>
          </p:sp>
        </mc:Choice>
        <mc:Fallback xmlns="">
          <p:sp>
            <p:nvSpPr>
              <p:cNvPr id="9" name="TextBox 8">
                <a:extLst>
                  <a:ext uri="{FF2B5EF4-FFF2-40B4-BE49-F238E27FC236}">
                    <a16:creationId xmlns:a16="http://schemas.microsoft.com/office/drawing/2014/main" id="{FB65D01E-CA77-F503-F003-71D6B5552EA3}"/>
                  </a:ext>
                </a:extLst>
              </p:cNvPr>
              <p:cNvSpPr txBox="1">
                <a:spLocks noRot="1" noChangeAspect="1" noMove="1" noResize="1" noEditPoints="1" noAdjustHandles="1" noChangeArrowheads="1" noChangeShapeType="1" noTextEdit="1"/>
              </p:cNvSpPr>
              <p:nvPr/>
            </p:nvSpPr>
            <p:spPr>
              <a:xfrm>
                <a:off x="8028384" y="3824911"/>
                <a:ext cx="943400" cy="369332"/>
              </a:xfrm>
              <a:prstGeom prst="rect">
                <a:avLst/>
              </a:prstGeom>
              <a:blipFill>
                <a:blip r:embed="rId8"/>
                <a:stretch>
                  <a:fillRect b="-1612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2DBD54D-A4ED-D5CB-3AED-DE40C339AB21}"/>
              </a:ext>
            </a:extLst>
          </p:cNvPr>
          <p:cNvSpPr txBox="1"/>
          <p:nvPr/>
        </p:nvSpPr>
        <p:spPr>
          <a:xfrm>
            <a:off x="5976608" y="3446627"/>
            <a:ext cx="1905528" cy="276999"/>
          </a:xfrm>
          <a:prstGeom prst="rect">
            <a:avLst/>
          </a:prstGeom>
          <a:noFill/>
        </p:spPr>
        <p:txBody>
          <a:bodyPr wrap="square">
            <a:spAutoFit/>
          </a:bodyPr>
          <a:lstStyle/>
          <a:p>
            <a:r>
              <a:rPr lang="en-HK" altLang="zh-CN" sz="1200" b="1" dirty="0">
                <a:solidFill>
                  <a:srgbClr val="7030A0"/>
                </a:solidFill>
                <a:latin typeface="+mn-lt"/>
              </a:rPr>
              <a:t>Parser </a:t>
            </a:r>
            <a:r>
              <a:rPr lang="en-US" altLang="zh-CN" sz="1200" b="1" dirty="0">
                <a:solidFill>
                  <a:srgbClr val="7030A0"/>
                </a:solidFill>
                <a:latin typeface="+mn-lt"/>
              </a:rPr>
              <a:t>(task dependent)</a:t>
            </a:r>
          </a:p>
        </p:txBody>
      </p:sp>
      <p:sp>
        <p:nvSpPr>
          <p:cNvPr id="11" name="TextBox 10">
            <a:extLst>
              <a:ext uri="{FF2B5EF4-FFF2-40B4-BE49-F238E27FC236}">
                <a16:creationId xmlns:a16="http://schemas.microsoft.com/office/drawing/2014/main" id="{D4B6F1BA-B363-8FF4-7CE8-2811B6D40240}"/>
              </a:ext>
            </a:extLst>
          </p:cNvPr>
          <p:cNvSpPr txBox="1"/>
          <p:nvPr/>
        </p:nvSpPr>
        <p:spPr>
          <a:xfrm>
            <a:off x="1643317" y="2984534"/>
            <a:ext cx="1296144" cy="276999"/>
          </a:xfrm>
          <a:prstGeom prst="rect">
            <a:avLst/>
          </a:prstGeom>
          <a:noFill/>
        </p:spPr>
        <p:txBody>
          <a:bodyPr wrap="square">
            <a:spAutoFit/>
          </a:bodyPr>
          <a:lstStyle/>
          <a:p>
            <a:r>
              <a:rPr lang="en-HK" altLang="zh-CN" sz="1200" b="1" dirty="0">
                <a:solidFill>
                  <a:srgbClr val="0070C0"/>
                </a:solidFill>
                <a:latin typeface="+mn-lt"/>
              </a:rPr>
              <a:t>Reasoning Path</a:t>
            </a:r>
            <a:endParaRPr lang="en-US" altLang="zh-CN" sz="1200" b="1" dirty="0">
              <a:solidFill>
                <a:srgbClr val="0070C0"/>
              </a:solidFill>
              <a:latin typeface="+mn-l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29C0F-5E9C-D6FE-CF00-0573CE57DFEE}"/>
                  </a:ext>
                </a:extLst>
              </p:cNvPr>
              <p:cNvSpPr txBox="1"/>
              <p:nvPr/>
            </p:nvSpPr>
            <p:spPr>
              <a:xfrm>
                <a:off x="3190434" y="2053035"/>
                <a:ext cx="1734577" cy="281872"/>
              </a:xfrm>
              <a:prstGeom prst="rect">
                <a:avLst/>
              </a:prstGeom>
              <a:noFill/>
            </p:spPr>
            <p:txBody>
              <a:bodyPr wrap="none" lIns="0" tIns="0" rIns="0" bIns="0" rtlCol="0">
                <a:spAutoFit/>
              </a:bodyPr>
              <a:lstStyle/>
              <a:p>
                <a14:m>
                  <m:oMath xmlns:m="http://schemas.openxmlformats.org/officeDocument/2006/math">
                    <m:func>
                      <m:funcPr>
                        <m:ctrlPr>
                          <a:rPr lang="en-US" sz="1400" i="1" smtClean="0">
                            <a:latin typeface="Cambria Math" panose="02040503050406030204" pitchFamily="18" charset="0"/>
                          </a:rPr>
                        </m:ctrlPr>
                      </m:funcPr>
                      <m:fName>
                        <m:r>
                          <m:rPr>
                            <m:sty m:val="p"/>
                          </m:rPr>
                          <a:rPr lang="en-US" sz="1400" i="1">
                            <a:latin typeface="Cambria Math" panose="02040503050406030204" pitchFamily="18" charset="0"/>
                          </a:rPr>
                          <m:t>arg</m:t>
                        </m:r>
                        <m:limLow>
                          <m:limLowPr>
                            <m:ctrlPr>
                              <a:rPr lang="en-US" sz="1400" i="1" smtClean="0">
                                <a:latin typeface="Cambria Math" panose="02040503050406030204" pitchFamily="18" charset="0"/>
                              </a:rPr>
                            </m:ctrlPr>
                          </m:limLowPr>
                          <m:e>
                            <m:r>
                              <m:rPr>
                                <m:sty m:val="p"/>
                              </m:rPr>
                              <a:rPr lang="en-US" sz="1400" i="0" smtClean="0">
                                <a:latin typeface="Cambria Math" panose="02040503050406030204" pitchFamily="18" charset="0"/>
                              </a:rPr>
                              <m:t>max</m:t>
                            </m:r>
                          </m:e>
                          <m:lim>
                            <m:r>
                              <a:rPr lang="en-US" sz="1400" i="1">
                                <a:latin typeface="Cambria Math" panose="02040503050406030204" pitchFamily="18" charset="0"/>
                              </a:rPr>
                              <m:t>𝑎</m:t>
                            </m:r>
                          </m:lim>
                        </m:limLow>
                      </m:fName>
                      <m:e>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altLang="zh-CN" sz="1400" b="0" i="1" smtClean="0">
                                <a:latin typeface="Cambria Math" panose="02040503050406030204" pitchFamily="18" charset="0"/>
                              </a:rPr>
                              <m:t>=1</m:t>
                            </m:r>
                          </m:sub>
                          <m:sup>
                            <m:r>
                              <a:rPr lang="en-US" sz="1400" i="1">
                                <a:latin typeface="Cambria Math" panose="02040503050406030204" pitchFamily="18" charset="0"/>
                              </a:rPr>
                              <m:t>𝑚</m:t>
                            </m:r>
                          </m:sup>
                          <m:e>
                            <m:r>
                              <a:rPr lang="en-US" sz="1400" i="1" smtClean="0">
                                <a:latin typeface="Cambria Math" panose="02040503050406030204" pitchFamily="18" charset="0"/>
                                <a:ea typeface="Cambria Math" panose="02040503050406030204" pitchFamily="18" charset="0"/>
                              </a:rPr>
                              <m:t>𝕝</m:t>
                            </m:r>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0">
                                        <a:latin typeface="Cambria Math" panose="02040503050406030204" pitchFamily="18" charset="0"/>
                                        <a:ea typeface="Cambria Math" panose="02040503050406030204" pitchFamily="18" charset="0"/>
                                      </a:rPr>
                                      <m:t>𝐚</m:t>
                                    </m:r>
                                  </m:e>
                                  <m:sub>
                                    <m:r>
                                      <a:rPr lang="en-US" sz="1400" b="0" i="1">
                                        <a:latin typeface="Cambria Math" panose="02040503050406030204" pitchFamily="18" charset="0"/>
                                        <a:ea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𝑎</m:t>
                                </m:r>
                              </m:e>
                            </m:d>
                          </m:e>
                        </m:nary>
                      </m:e>
                    </m:func>
                  </m:oMath>
                </a14:m>
                <a:r>
                  <a:rPr lang="en-US" altLang="zh-CN" sz="1400" dirty="0"/>
                  <a:t>.</a:t>
                </a:r>
                <a:endParaRPr lang="en-US" sz="1400" dirty="0"/>
              </a:p>
            </p:txBody>
          </p:sp>
        </mc:Choice>
        <mc:Fallback xmlns="">
          <p:sp>
            <p:nvSpPr>
              <p:cNvPr id="12" name="TextBox 11">
                <a:extLst>
                  <a:ext uri="{FF2B5EF4-FFF2-40B4-BE49-F238E27FC236}">
                    <a16:creationId xmlns:a16="http://schemas.microsoft.com/office/drawing/2014/main" id="{D8229C0F-5E9C-D6FE-CF00-0573CE57DFEE}"/>
                  </a:ext>
                </a:extLst>
              </p:cNvPr>
              <p:cNvSpPr txBox="1">
                <a:spLocks noRot="1" noChangeAspect="1" noMove="1" noResize="1" noEditPoints="1" noAdjustHandles="1" noChangeArrowheads="1" noChangeShapeType="1" noTextEdit="1"/>
              </p:cNvSpPr>
              <p:nvPr/>
            </p:nvSpPr>
            <p:spPr>
              <a:xfrm>
                <a:off x="3190434" y="2053035"/>
                <a:ext cx="1734577" cy="281872"/>
              </a:xfrm>
              <a:prstGeom prst="rect">
                <a:avLst/>
              </a:prstGeom>
              <a:blipFill>
                <a:blip r:embed="rId9"/>
                <a:stretch>
                  <a:fillRect l="-4380" t="-126087" r="-5839" b="-173913"/>
                </a:stretch>
              </a:blipFill>
            </p:spPr>
            <p:txBody>
              <a:bodyPr/>
              <a:lstStyle/>
              <a:p>
                <a:r>
                  <a:rPr lang="en-US">
                    <a:noFill/>
                  </a:rPr>
                  <a:t> </a:t>
                </a:r>
              </a:p>
            </p:txBody>
          </p:sp>
        </mc:Fallback>
      </mc:AlternateContent>
    </p:spTree>
    <p:extLst>
      <p:ext uri="{BB962C8B-B14F-4D97-AF65-F5344CB8AC3E}">
        <p14:creationId xmlns:p14="http://schemas.microsoft.com/office/powerpoint/2010/main" val="74651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14737"/>
                <a:ext cx="8479854" cy="1573037"/>
              </a:xfrm>
            </p:spPr>
            <p:txBody>
              <a:bodyPr/>
              <a:lstStyle/>
              <a:p>
                <a:pPr>
                  <a:buClr>
                    <a:srgbClr val="CC0000"/>
                  </a:buClr>
                </a:pPr>
                <a:r>
                  <a:rPr lang="en-HK" altLang="zh-CN" sz="1600" b="1" dirty="0">
                    <a:latin typeface="+mn-lt"/>
                  </a:rPr>
                  <a:t>W</a:t>
                </a:r>
                <a:r>
                  <a:rPr lang="en-US" altLang="zh-CN" sz="1600" b="1" dirty="0" err="1">
                    <a:latin typeface="+mn-lt"/>
                  </a:rPr>
                  <a:t>eighted</a:t>
                </a:r>
                <a:r>
                  <a:rPr lang="en-US" altLang="zh-CN" sz="1600" b="1" dirty="0">
                    <a:latin typeface="+mn-lt"/>
                  </a:rPr>
                  <a:t> Vote</a:t>
                </a:r>
                <a:r>
                  <a:rPr lang="zh-CN" altLang="en-US" sz="1600" b="1" dirty="0">
                    <a:latin typeface="+mn-lt"/>
                  </a:rPr>
                  <a:t> </a:t>
                </a:r>
                <a:r>
                  <a:rPr lang="en-US" altLang="zh-CN" sz="1600" b="1" dirty="0">
                    <a:latin typeface="+mn-lt"/>
                  </a:rPr>
                  <a:t>(Unnormalized)</a:t>
                </a:r>
                <a:r>
                  <a:rPr lang="en-US" altLang="zh-CN" sz="1600" dirty="0">
                    <a:latin typeface="+mn-lt"/>
                  </a:rPr>
                  <a:t>:</a:t>
                </a:r>
                <a:r>
                  <a:rPr lang="zh-CN" altLang="en-US" sz="1600" dirty="0">
                    <a:latin typeface="+mn-lt"/>
                  </a:rPr>
                  <a:t> </a:t>
                </a:r>
                <a14:m>
                  <m:oMath xmlns:m="http://schemas.openxmlformats.org/officeDocument/2006/math">
                    <m:r>
                      <a:rPr lang="en-US" altLang="zh-CN" sz="1600" i="1" dirty="0">
                        <a:latin typeface="Cambria Math" panose="02040503050406030204" pitchFamily="18" charset="0"/>
                      </a:rPr>
                      <m:t>𝑝</m:t>
                    </m:r>
                    <m:d>
                      <m:dPr>
                        <m:ctrlPr>
                          <a:rPr lang="en-US" altLang="zh-CN" sz="1600" i="1" dirty="0" smtClean="0">
                            <a:latin typeface="Cambria Math" panose="02040503050406030204" pitchFamily="18" charset="0"/>
                          </a:rPr>
                        </m:ctrlPr>
                      </m:dPr>
                      <m:e>
                        <m:sSub>
                          <m:sSubPr>
                            <m:ctrlPr>
                              <a:rPr lang="en-US" altLang="zh-CN" sz="1600" i="1" dirty="0" smtClean="0">
                                <a:latin typeface="Cambria Math" panose="02040503050406030204" pitchFamily="18" charset="0"/>
                              </a:rPr>
                            </m:ctrlPr>
                          </m:sSubPr>
                          <m:e>
                            <m:r>
                              <a:rPr lang="en-US" altLang="zh-CN" sz="1600" b="1" i="0" dirty="0">
                                <a:latin typeface="Cambria Math" panose="02040503050406030204" pitchFamily="18" charset="0"/>
                              </a:rPr>
                              <m:t>𝐫</m:t>
                            </m:r>
                          </m:e>
                          <m:sub>
                            <m:r>
                              <a:rPr lang="en-US" altLang="zh-CN" sz="1600" i="1" dirty="0">
                                <a:latin typeface="Cambria Math" panose="02040503050406030204" pitchFamily="18" charset="0"/>
                              </a:rPr>
                              <m:t>𝑖</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1" i="0" dirty="0">
                                <a:latin typeface="Cambria Math" panose="02040503050406030204" pitchFamily="18" charset="0"/>
                              </a:rPr>
                              <m:t>𝐚</m:t>
                            </m:r>
                          </m:e>
                          <m:sub>
                            <m:r>
                              <a:rPr lang="en-US" altLang="zh-CN" sz="1600" i="1" dirty="0">
                                <a:latin typeface="Cambria Math" panose="02040503050406030204" pitchFamily="18" charset="0"/>
                              </a:rPr>
                              <m:t>𝑖</m:t>
                            </m:r>
                          </m:sub>
                        </m:sSub>
                        <m:r>
                          <a:rPr lang="zh-CN" altLang="en-US" sz="1600" b="0" i="1" dirty="0" smtClean="0">
                            <a:latin typeface="Cambria Math" panose="02040503050406030204" pitchFamily="18" charset="0"/>
                          </a:rPr>
                          <m:t> </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Prompt</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Question</m:t>
                        </m:r>
                      </m:e>
                    </m:d>
                  </m:oMath>
                </a14:m>
                <a:r>
                  <a:rPr lang="zh-CN" altLang="en-US" sz="1600" dirty="0">
                    <a:latin typeface="+mn-lt"/>
                  </a:rPr>
                  <a:t> </a:t>
                </a:r>
                <a:endParaRPr lang="en-US" altLang="zh-CN" sz="1600" dirty="0">
                  <a:latin typeface="+mn-lt"/>
                </a:endParaRPr>
              </a:p>
              <a:p>
                <a:pPr>
                  <a:buClr>
                    <a:srgbClr val="CC0000"/>
                  </a:buClr>
                </a:pPr>
                <a:endParaRPr lang="en-US" altLang="zh-CN" sz="1600" dirty="0">
                  <a:latin typeface="+mn-lt"/>
                </a:endParaRPr>
              </a:p>
              <a:p>
                <a:pPr>
                  <a:buClr>
                    <a:srgbClr val="CC0000"/>
                  </a:buClr>
                </a:pPr>
                <a:endParaRPr lang="en-US" altLang="zh-CN" sz="1600" dirty="0">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14737"/>
                <a:ext cx="8479854" cy="1573037"/>
              </a:xfrm>
              <a:blipFill>
                <a:blip r:embed="rId4"/>
                <a:stretch>
                  <a:fillRect l="-299" t="-240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789774"/>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pic>
        <p:nvPicPr>
          <p:cNvPr id="2" name="Picture 1">
            <a:extLst>
              <a:ext uri="{FF2B5EF4-FFF2-40B4-BE49-F238E27FC236}">
                <a16:creationId xmlns:a16="http://schemas.microsoft.com/office/drawing/2014/main" id="{CFB24E0B-C0BB-C641-3F87-4D49D3766FBE}"/>
              </a:ext>
            </a:extLst>
          </p:cNvPr>
          <p:cNvPicPr>
            <a:picLocks noChangeAspect="1"/>
          </p:cNvPicPr>
          <p:nvPr/>
        </p:nvPicPr>
        <p:blipFill>
          <a:blip r:embed="rId5"/>
          <a:stretch>
            <a:fillRect/>
          </a:stretch>
        </p:blipFill>
        <p:spPr>
          <a:xfrm>
            <a:off x="1979712" y="2610506"/>
            <a:ext cx="4102224" cy="198922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DD53A8-18BB-3586-5203-0D0E0E8D86BA}"/>
                  </a:ext>
                </a:extLst>
              </p:cNvPr>
              <p:cNvSpPr txBox="1"/>
              <p:nvPr/>
            </p:nvSpPr>
            <p:spPr>
              <a:xfrm>
                <a:off x="2259137" y="2684521"/>
                <a:ext cx="634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070C0"/>
                          </a:solidFill>
                          <a:latin typeface="Cambria Math" panose="02040503050406030204" pitchFamily="18" charset="0"/>
                        </a:rPr>
                        <m:t>𝑟</m:t>
                      </m:r>
                    </m:oMath>
                  </m:oMathPara>
                </a14:m>
                <a:endParaRPr lang="en-US" dirty="0"/>
              </a:p>
            </p:txBody>
          </p:sp>
        </mc:Choice>
        <mc:Fallback xmlns="">
          <p:sp>
            <p:nvSpPr>
              <p:cNvPr id="5" name="TextBox 4">
                <a:extLst>
                  <a:ext uri="{FF2B5EF4-FFF2-40B4-BE49-F238E27FC236}">
                    <a16:creationId xmlns:a16="http://schemas.microsoft.com/office/drawing/2014/main" id="{DADD53A8-18BB-3586-5203-0D0E0E8D86BA}"/>
                  </a:ext>
                </a:extLst>
              </p:cNvPr>
              <p:cNvSpPr txBox="1">
                <a:spLocks noRot="1" noChangeAspect="1" noMove="1" noResize="1" noEditPoints="1" noAdjustHandles="1" noChangeArrowheads="1" noChangeShapeType="1" noTextEdit="1"/>
              </p:cNvSpPr>
              <p:nvPr/>
            </p:nvSpPr>
            <p:spPr>
              <a:xfrm>
                <a:off x="2259137" y="2684521"/>
                <a:ext cx="6346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A1CF39-A708-0EDF-A563-788978412B2B}"/>
                  </a:ext>
                </a:extLst>
              </p:cNvPr>
              <p:cNvSpPr txBox="1"/>
              <p:nvPr/>
            </p:nvSpPr>
            <p:spPr>
              <a:xfrm>
                <a:off x="3779912" y="3530505"/>
                <a:ext cx="53467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7EA1CF39-A708-0EDF-A563-788978412B2B}"/>
                  </a:ext>
                </a:extLst>
              </p:cNvPr>
              <p:cNvSpPr txBox="1">
                <a:spLocks noRot="1" noChangeAspect="1" noMove="1" noResize="1" noEditPoints="1" noAdjustHandles="1" noChangeArrowheads="1" noChangeShapeType="1" noTextEdit="1"/>
              </p:cNvSpPr>
              <p:nvPr/>
            </p:nvSpPr>
            <p:spPr>
              <a:xfrm>
                <a:off x="3779912" y="3530505"/>
                <a:ext cx="53467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5D01E-CA77-F503-F003-71D6B5552EA3}"/>
                  </a:ext>
                </a:extLst>
              </p:cNvPr>
              <p:cNvSpPr txBox="1"/>
              <p:nvPr/>
            </p:nvSpPr>
            <p:spPr>
              <a:xfrm>
                <a:off x="7117580" y="3635711"/>
                <a:ext cx="9434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a:latin typeface="Cambria Math" panose="02040503050406030204" pitchFamily="18" charset="0"/>
                                </a:rPr>
                                <m:t>𝐫</m:t>
                              </m:r>
                            </m:e>
                            <m:sub>
                              <m:r>
                                <a:rPr lang="en-US" b="0"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0">
                                  <a:latin typeface="Cambria Math" panose="02040503050406030204" pitchFamily="18" charset="0"/>
                                </a:rPr>
                                <m:t>𝐚</m:t>
                              </m:r>
                            </m:e>
                            <m:sub>
                              <m:r>
                                <a:rPr lang="en-US" altLang="zh-CN" b="0" i="1">
                                  <a:latin typeface="Cambria Math" panose="02040503050406030204" pitchFamily="18" charset="0"/>
                                </a:rPr>
                                <m:t>𝑖</m:t>
                              </m:r>
                            </m:sub>
                          </m:sSub>
                        </m:e>
                      </m:d>
                    </m:oMath>
                  </m:oMathPara>
                </a14:m>
                <a:endParaRPr lang="en-US" dirty="0"/>
              </a:p>
            </p:txBody>
          </p:sp>
        </mc:Choice>
        <mc:Fallback xmlns="">
          <p:sp>
            <p:nvSpPr>
              <p:cNvPr id="9" name="TextBox 8">
                <a:extLst>
                  <a:ext uri="{FF2B5EF4-FFF2-40B4-BE49-F238E27FC236}">
                    <a16:creationId xmlns:a16="http://schemas.microsoft.com/office/drawing/2014/main" id="{FB65D01E-CA77-F503-F003-71D6B5552EA3}"/>
                  </a:ext>
                </a:extLst>
              </p:cNvPr>
              <p:cNvSpPr txBox="1">
                <a:spLocks noRot="1" noChangeAspect="1" noMove="1" noResize="1" noEditPoints="1" noAdjustHandles="1" noChangeArrowheads="1" noChangeShapeType="1" noTextEdit="1"/>
              </p:cNvSpPr>
              <p:nvPr/>
            </p:nvSpPr>
            <p:spPr>
              <a:xfrm>
                <a:off x="7117580" y="3635711"/>
                <a:ext cx="943400" cy="369332"/>
              </a:xfrm>
              <a:prstGeom prst="rect">
                <a:avLst/>
              </a:prstGeom>
              <a:blipFill>
                <a:blip r:embed="rId8"/>
                <a:stretch>
                  <a:fillRect b="-16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2DBD54D-A4ED-D5CB-3AED-DE40C339AB21}"/>
              </a:ext>
            </a:extLst>
          </p:cNvPr>
          <p:cNvSpPr txBox="1"/>
          <p:nvPr/>
        </p:nvSpPr>
        <p:spPr>
          <a:xfrm>
            <a:off x="5722404" y="3401159"/>
            <a:ext cx="1905528" cy="276999"/>
          </a:xfrm>
          <a:prstGeom prst="rect">
            <a:avLst/>
          </a:prstGeom>
          <a:noFill/>
        </p:spPr>
        <p:txBody>
          <a:bodyPr wrap="square">
            <a:spAutoFit/>
          </a:bodyPr>
          <a:lstStyle/>
          <a:p>
            <a:r>
              <a:rPr lang="en-HK" altLang="zh-CN" sz="1200" b="1" dirty="0">
                <a:solidFill>
                  <a:srgbClr val="7030A0"/>
                </a:solidFill>
                <a:latin typeface="+mn-lt"/>
              </a:rPr>
              <a:t>Parser </a:t>
            </a:r>
            <a:r>
              <a:rPr lang="en-US" altLang="zh-CN" sz="1200" b="1" dirty="0">
                <a:solidFill>
                  <a:srgbClr val="7030A0"/>
                </a:solidFill>
                <a:latin typeface="+mn-lt"/>
              </a:rPr>
              <a:t>(task dependent)</a:t>
            </a:r>
          </a:p>
        </p:txBody>
      </p:sp>
      <p:sp>
        <p:nvSpPr>
          <p:cNvPr id="11" name="TextBox 10">
            <a:extLst>
              <a:ext uri="{FF2B5EF4-FFF2-40B4-BE49-F238E27FC236}">
                <a16:creationId xmlns:a16="http://schemas.microsoft.com/office/drawing/2014/main" id="{D4B6F1BA-B363-8FF4-7CE8-2811B6D40240}"/>
              </a:ext>
            </a:extLst>
          </p:cNvPr>
          <p:cNvSpPr txBox="1"/>
          <p:nvPr/>
        </p:nvSpPr>
        <p:spPr>
          <a:xfrm>
            <a:off x="1344030" y="2799937"/>
            <a:ext cx="1296144" cy="276999"/>
          </a:xfrm>
          <a:prstGeom prst="rect">
            <a:avLst/>
          </a:prstGeom>
          <a:noFill/>
        </p:spPr>
        <p:txBody>
          <a:bodyPr wrap="square">
            <a:spAutoFit/>
          </a:bodyPr>
          <a:lstStyle/>
          <a:p>
            <a:r>
              <a:rPr lang="en-HK" altLang="zh-CN" sz="1200" b="1" dirty="0">
                <a:solidFill>
                  <a:srgbClr val="0070C0"/>
                </a:solidFill>
                <a:latin typeface="+mn-lt"/>
              </a:rPr>
              <a:t>Reasoning Path</a:t>
            </a:r>
            <a:endParaRPr lang="en-US" altLang="zh-CN" sz="1200" b="1" dirty="0">
              <a:solidFill>
                <a:srgbClr val="0070C0"/>
              </a:solidFill>
              <a:latin typeface="+mn-l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29C0F-5E9C-D6FE-CF00-0573CE57DFEE}"/>
                  </a:ext>
                </a:extLst>
              </p:cNvPr>
              <p:cNvSpPr txBox="1"/>
              <p:nvPr/>
            </p:nvSpPr>
            <p:spPr>
              <a:xfrm>
                <a:off x="2394754" y="1810457"/>
                <a:ext cx="394781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i="1">
                              <a:latin typeface="Cambria Math" panose="02040503050406030204" pitchFamily="18" charset="0"/>
                            </a:rPr>
                            <m:t>arg</m:t>
                          </m:r>
                          <m:limLow>
                            <m:limLowPr>
                              <m:ctrlPr>
                                <a:rPr lang="en-US" sz="1400" i="1" smtClean="0">
                                  <a:latin typeface="Cambria Math" panose="02040503050406030204" pitchFamily="18" charset="0"/>
                                </a:rPr>
                              </m:ctrlPr>
                            </m:limLowPr>
                            <m:e>
                              <m:r>
                                <m:rPr>
                                  <m:sty m:val="p"/>
                                </m:rPr>
                                <a:rPr lang="en-US" sz="1400" i="0" smtClean="0">
                                  <a:latin typeface="Cambria Math" panose="02040503050406030204" pitchFamily="18" charset="0"/>
                                </a:rPr>
                                <m:t>max</m:t>
                              </m:r>
                            </m:e>
                            <m:lim>
                              <m:r>
                                <a:rPr lang="en-US" sz="1400" i="1">
                                  <a:latin typeface="Cambria Math" panose="02040503050406030204" pitchFamily="18" charset="0"/>
                                </a:rPr>
                                <m:t>𝑎</m:t>
                              </m:r>
                            </m:lim>
                          </m:limLow>
                        </m:fName>
                        <m:e>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altLang="zh-CN" sz="1400" b="0" i="1" smtClean="0">
                                  <a:latin typeface="Cambria Math" panose="02040503050406030204" pitchFamily="18" charset="0"/>
                                </a:rPr>
                                <m:t>=1</m:t>
                              </m:r>
                            </m:sub>
                            <m:sup>
                              <m:r>
                                <a:rPr lang="en-US" sz="1400" i="1">
                                  <a:latin typeface="Cambria Math" panose="02040503050406030204" pitchFamily="18" charset="0"/>
                                </a:rPr>
                                <m:t>𝑚</m:t>
                              </m:r>
                            </m:sup>
                            <m:e>
                              <m:r>
                                <a:rPr lang="en-US" sz="1400" i="1" smtClean="0">
                                  <a:latin typeface="Cambria Math" panose="02040503050406030204" pitchFamily="18" charset="0"/>
                                  <a:ea typeface="Cambria Math" panose="02040503050406030204" pitchFamily="18" charset="0"/>
                                </a:rPr>
                                <m:t>𝕝</m:t>
                              </m:r>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0">
                                          <a:latin typeface="Cambria Math" panose="02040503050406030204" pitchFamily="18" charset="0"/>
                                          <a:ea typeface="Cambria Math" panose="02040503050406030204" pitchFamily="18" charset="0"/>
                                        </a:rPr>
                                        <m:t>𝐚</m:t>
                                      </m:r>
                                    </m:e>
                                    <m:sub>
                                      <m:r>
                                        <a:rPr lang="en-US" sz="1400" i="1">
                                          <a:latin typeface="Cambria Math" panose="02040503050406030204" pitchFamily="18" charset="0"/>
                                          <a:ea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𝑎</m:t>
                                  </m:r>
                                </m:e>
                              </m:d>
                            </m:e>
                          </m:nary>
                          <m:r>
                            <a:rPr lang="en-US" sz="140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 </m:t>
                          </m:r>
                          <m:r>
                            <a:rPr lang="en-US" altLang="zh-CN" sz="1400" i="1" dirty="0">
                              <a:latin typeface="Cambria Math" panose="02040503050406030204" pitchFamily="18" charset="0"/>
                            </a:rPr>
                            <m:t>𝑝</m:t>
                          </m:r>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b="1" dirty="0">
                                      <a:latin typeface="Cambria Math" panose="02040503050406030204" pitchFamily="18" charset="0"/>
                                    </a:rPr>
                                    <m:t>𝐫</m:t>
                                  </m:r>
                                </m:e>
                                <m:sub>
                                  <m:r>
                                    <a:rPr lang="en-US" altLang="zh-CN" sz="1400" i="1" dirty="0">
                                      <a:latin typeface="Cambria Math" panose="02040503050406030204" pitchFamily="18" charset="0"/>
                                    </a:rPr>
                                    <m:t>𝑖</m:t>
                                  </m:r>
                                </m:sub>
                              </m:sSub>
                              <m:r>
                                <a:rPr lang="en-US" altLang="zh-CN" sz="1400" i="1" dirty="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b="1" dirty="0">
                                      <a:latin typeface="Cambria Math" panose="02040503050406030204" pitchFamily="18" charset="0"/>
                                    </a:rPr>
                                    <m:t>𝐚</m:t>
                                  </m:r>
                                </m:e>
                                <m:sub>
                                  <m:r>
                                    <a:rPr lang="en-US" altLang="zh-CN" sz="1400" i="1" dirty="0">
                                      <a:latin typeface="Cambria Math" panose="02040503050406030204" pitchFamily="18" charset="0"/>
                                    </a:rPr>
                                    <m:t>𝑖</m:t>
                                  </m:r>
                                </m:sub>
                              </m:sSub>
                              <m:r>
                                <a:rPr lang="zh-CN" altLang="en-US" sz="1400" i="1" dirty="0">
                                  <a:latin typeface="Cambria Math" panose="02040503050406030204" pitchFamily="18" charset="0"/>
                                </a:rPr>
                                <m:t> </m:t>
                              </m:r>
                              <m:r>
                                <a:rPr lang="en-US" altLang="zh-CN" sz="1400" i="1" dirty="0">
                                  <a:latin typeface="Cambria Math" panose="02040503050406030204" pitchFamily="18" charset="0"/>
                                </a:rPr>
                                <m:t>|</m:t>
                              </m:r>
                              <m:r>
                                <a:rPr lang="zh-CN" altLang="en-US" sz="1400" i="1" dirty="0">
                                  <a:latin typeface="Cambria Math" panose="02040503050406030204" pitchFamily="18" charset="0"/>
                                </a:rPr>
                                <m:t> </m:t>
                              </m:r>
                              <m:r>
                                <m:rPr>
                                  <m:sty m:val="p"/>
                                </m:rPr>
                                <a:rPr lang="en-US" altLang="zh-CN" sz="1400" i="1" dirty="0">
                                  <a:latin typeface="Cambria Math" panose="02040503050406030204" pitchFamily="18" charset="0"/>
                                </a:rPr>
                                <m:t>Prompt</m:t>
                              </m:r>
                              <m:r>
                                <a:rPr lang="en-US" altLang="zh-CN" sz="1400" i="1" dirty="0">
                                  <a:latin typeface="Cambria Math" panose="02040503050406030204" pitchFamily="18" charset="0"/>
                                </a:rPr>
                                <m:t>,</m:t>
                              </m:r>
                              <m:r>
                                <a:rPr lang="zh-CN" altLang="en-US" sz="1400" i="1" dirty="0">
                                  <a:latin typeface="Cambria Math" panose="02040503050406030204" pitchFamily="18" charset="0"/>
                                </a:rPr>
                                <m:t> </m:t>
                              </m:r>
                              <m:r>
                                <m:rPr>
                                  <m:sty m:val="p"/>
                                </m:rPr>
                                <a:rPr lang="en-US" altLang="zh-CN" sz="1400" i="1" dirty="0">
                                  <a:latin typeface="Cambria Math" panose="02040503050406030204" pitchFamily="18" charset="0"/>
                                </a:rPr>
                                <m:t>Question</m:t>
                              </m:r>
                            </m:e>
                          </m:d>
                        </m:e>
                      </m:func>
                      <m:r>
                        <a:rPr lang="en-US" altLang="zh-CN" sz="1400" b="0" i="1" smtClean="0">
                          <a:latin typeface="Cambria Math" panose="02040503050406030204" pitchFamily="18" charset="0"/>
                        </a:rPr>
                        <m:t>.</m:t>
                      </m:r>
                    </m:oMath>
                  </m:oMathPara>
                </a14:m>
                <a:endParaRPr lang="en-US" sz="1400" dirty="0"/>
              </a:p>
            </p:txBody>
          </p:sp>
        </mc:Choice>
        <mc:Fallback xmlns="">
          <p:sp>
            <p:nvSpPr>
              <p:cNvPr id="12" name="TextBox 11">
                <a:extLst>
                  <a:ext uri="{FF2B5EF4-FFF2-40B4-BE49-F238E27FC236}">
                    <a16:creationId xmlns:a16="http://schemas.microsoft.com/office/drawing/2014/main" id="{D8229C0F-5E9C-D6FE-CF00-0573CE57DFEE}"/>
                  </a:ext>
                </a:extLst>
              </p:cNvPr>
              <p:cNvSpPr txBox="1">
                <a:spLocks noRot="1" noChangeAspect="1" noMove="1" noResize="1" noEditPoints="1" noAdjustHandles="1" noChangeArrowheads="1" noChangeShapeType="1" noTextEdit="1"/>
              </p:cNvSpPr>
              <p:nvPr/>
            </p:nvSpPr>
            <p:spPr>
              <a:xfrm>
                <a:off x="2394754" y="1810457"/>
                <a:ext cx="3947812" cy="588174"/>
              </a:xfrm>
              <a:prstGeom prst="rect">
                <a:avLst/>
              </a:prstGeom>
              <a:blipFill>
                <a:blip r:embed="rId9"/>
                <a:stretch>
                  <a:fillRect l="-1603" t="-119149" b="-185106"/>
                </a:stretch>
              </a:blipFill>
            </p:spPr>
            <p:txBody>
              <a:bodyPr/>
              <a:lstStyle/>
              <a:p>
                <a:r>
                  <a:rPr lang="en-US">
                    <a:noFill/>
                  </a:rPr>
                  <a:t> </a:t>
                </a:r>
              </a:p>
            </p:txBody>
          </p:sp>
        </mc:Fallback>
      </mc:AlternateContent>
    </p:spTree>
    <p:extLst>
      <p:ext uri="{BB962C8B-B14F-4D97-AF65-F5344CB8AC3E}">
        <p14:creationId xmlns:p14="http://schemas.microsoft.com/office/powerpoint/2010/main" val="322454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113" y="1214737"/>
                <a:ext cx="8479854" cy="1573037"/>
              </a:xfrm>
            </p:spPr>
            <p:txBody>
              <a:bodyPr/>
              <a:lstStyle/>
              <a:p>
                <a:pPr>
                  <a:buClr>
                    <a:srgbClr val="CC0000"/>
                  </a:buClr>
                </a:pPr>
                <a:r>
                  <a:rPr lang="en-HK" altLang="zh-CN" sz="1600" b="1" dirty="0">
                    <a:latin typeface="+mn-lt"/>
                  </a:rPr>
                  <a:t>W</a:t>
                </a:r>
                <a:r>
                  <a:rPr lang="en-US" altLang="zh-CN" sz="1600" b="1" dirty="0" err="1">
                    <a:latin typeface="+mn-lt"/>
                  </a:rPr>
                  <a:t>eighted</a:t>
                </a:r>
                <a:r>
                  <a:rPr lang="en-US" altLang="zh-CN" sz="1600" b="1" dirty="0">
                    <a:latin typeface="+mn-lt"/>
                  </a:rPr>
                  <a:t> Vote</a:t>
                </a:r>
                <a:r>
                  <a:rPr lang="zh-CN" altLang="en-US" sz="1600" b="1" dirty="0">
                    <a:latin typeface="+mn-lt"/>
                  </a:rPr>
                  <a:t> </a:t>
                </a:r>
                <a:r>
                  <a:rPr lang="en-US" altLang="zh-CN" sz="1600" b="1" dirty="0">
                    <a:latin typeface="+mn-lt"/>
                  </a:rPr>
                  <a:t>(Normalized)</a:t>
                </a:r>
                <a:r>
                  <a:rPr lang="en-US" altLang="zh-CN" sz="1600" dirty="0">
                    <a:latin typeface="+mn-lt"/>
                  </a:rPr>
                  <a:t>:</a:t>
                </a:r>
                <a:r>
                  <a:rPr lang="zh-CN" altLang="en-US" sz="1600" dirty="0">
                    <a:latin typeface="+mn-lt"/>
                  </a:rPr>
                  <a:t> </a:t>
                </a:r>
                <a14:m>
                  <m:oMath xmlns:m="http://schemas.openxmlformats.org/officeDocument/2006/math">
                    <m:r>
                      <a:rPr lang="en-US" altLang="zh-CN" sz="1600" i="1" dirty="0">
                        <a:latin typeface="Cambria Math" panose="02040503050406030204" pitchFamily="18" charset="0"/>
                      </a:rPr>
                      <m:t>𝑝</m:t>
                    </m:r>
                    <m:d>
                      <m:dPr>
                        <m:ctrlPr>
                          <a:rPr lang="en-US" altLang="zh-CN" sz="1600" i="1" dirty="0" smtClean="0">
                            <a:latin typeface="Cambria Math" panose="02040503050406030204" pitchFamily="18" charset="0"/>
                          </a:rPr>
                        </m:ctrlPr>
                      </m:dPr>
                      <m:e>
                        <m:sSub>
                          <m:sSubPr>
                            <m:ctrlPr>
                              <a:rPr lang="en-US" altLang="zh-CN" sz="1600" i="1" dirty="0" smtClean="0">
                                <a:latin typeface="Cambria Math" panose="02040503050406030204" pitchFamily="18" charset="0"/>
                              </a:rPr>
                            </m:ctrlPr>
                          </m:sSubPr>
                          <m:e>
                            <m:r>
                              <a:rPr lang="en-US" altLang="zh-CN" sz="1600" b="1" i="0" dirty="0">
                                <a:latin typeface="Cambria Math" panose="02040503050406030204" pitchFamily="18" charset="0"/>
                              </a:rPr>
                              <m:t>𝐫</m:t>
                            </m:r>
                          </m:e>
                          <m:sub>
                            <m:r>
                              <a:rPr lang="en-US" altLang="zh-CN" sz="1600" i="1" dirty="0">
                                <a:latin typeface="Cambria Math" panose="02040503050406030204" pitchFamily="18" charset="0"/>
                              </a:rPr>
                              <m:t>𝑖</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1" i="0" dirty="0">
                                <a:latin typeface="Cambria Math" panose="02040503050406030204" pitchFamily="18" charset="0"/>
                              </a:rPr>
                              <m:t>𝐚</m:t>
                            </m:r>
                          </m:e>
                          <m:sub>
                            <m:r>
                              <a:rPr lang="en-US" altLang="zh-CN" sz="1600" i="1" dirty="0">
                                <a:latin typeface="Cambria Math" panose="02040503050406030204" pitchFamily="18" charset="0"/>
                              </a:rPr>
                              <m:t>𝑖</m:t>
                            </m:r>
                          </m:sub>
                        </m:sSub>
                        <m:r>
                          <a:rPr lang="zh-CN" altLang="en-US" sz="1600" b="0" i="1" dirty="0" smtClean="0">
                            <a:latin typeface="Cambria Math" panose="02040503050406030204" pitchFamily="18" charset="0"/>
                          </a:rPr>
                          <m:t> </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Prompt</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Question</m:t>
                        </m:r>
                      </m:e>
                    </m:d>
                  </m:oMath>
                </a14:m>
                <a:endParaRPr lang="en-HK" altLang="zh-CN" sz="1600" dirty="0">
                  <a:latin typeface="+mn-lt"/>
                </a:endParaRPr>
              </a:p>
              <a:p>
                <a:pPr>
                  <a:buClr>
                    <a:srgbClr val="CC0000"/>
                  </a:buClr>
                </a:pPr>
                <a:endParaRPr lang="en-HK" altLang="zh-CN" sz="1600" dirty="0">
                  <a:latin typeface="+mn-lt"/>
                </a:endParaRPr>
              </a:p>
              <a:p>
                <a:pPr>
                  <a:buClr>
                    <a:srgbClr val="CC0000"/>
                  </a:buClr>
                </a:pPr>
                <a:endParaRPr lang="en-HK" altLang="zh-CN" sz="1600" dirty="0">
                  <a:latin typeface="+mn-lt"/>
                </a:endParaRPr>
              </a:p>
              <a:p>
                <a:pPr>
                  <a:buClr>
                    <a:srgbClr val="CC0000"/>
                  </a:buClr>
                </a:pP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𝐾</m:t>
                    </m:r>
                  </m:oMath>
                </a14:m>
                <a:r>
                  <a:rPr lang="zh-CN" altLang="en-US" sz="1600" dirty="0">
                    <a:latin typeface="+mn-lt"/>
                  </a:rPr>
                  <a:t> </a:t>
                </a:r>
                <a:r>
                  <a:rPr lang="en-US" altLang="zh-CN" sz="1600" dirty="0">
                    <a:latin typeface="+mn-lt"/>
                  </a:rPr>
                  <a:t>is the total number of tokens in </a:t>
                </a:r>
                <a14:m>
                  <m:oMath xmlns:m="http://schemas.openxmlformats.org/officeDocument/2006/math">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a:latin typeface="Cambria Math" panose="02040503050406030204" pitchFamily="18" charset="0"/>
                              </a:rPr>
                              <m:t>𝐫</m:t>
                            </m:r>
                          </m:e>
                          <m:sub>
                            <m:r>
                              <a:rPr lang="en-US"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1">
                                <a:latin typeface="Cambria Math" panose="02040503050406030204" pitchFamily="18" charset="0"/>
                              </a:rPr>
                              <m:t>𝐚</m:t>
                            </m:r>
                          </m:e>
                          <m:sub>
                            <m:r>
                              <a:rPr lang="en-US" altLang="zh-CN" sz="1600" i="1">
                                <a:latin typeface="Cambria Math" panose="02040503050406030204" pitchFamily="18" charset="0"/>
                              </a:rPr>
                              <m:t>𝑖</m:t>
                            </m:r>
                          </m:sub>
                        </m:sSub>
                      </m:e>
                    </m:d>
                  </m:oMath>
                </a14:m>
                <a:endParaRPr lang="en-HK" altLang="zh-CN" sz="1600" dirty="0">
                  <a:latin typeface="+mn-lt"/>
                </a:endParaRPr>
              </a:p>
              <a:p>
                <a:pPr>
                  <a:buClr>
                    <a:srgbClr val="CC0000"/>
                  </a:buClr>
                </a:pPr>
                <a:r>
                  <a:rPr lang="en-US" altLang="zh-CN" sz="1600" dirty="0">
                    <a:latin typeface="+mn-lt"/>
                  </a:rPr>
                  <a:t>Normalize</a:t>
                </a:r>
                <a:r>
                  <a:rPr lang="zh-CN" altLang="en-US" sz="1600" dirty="0">
                    <a:latin typeface="+mn-lt"/>
                  </a:rPr>
                  <a:t> </a:t>
                </a:r>
                <a:r>
                  <a:rPr lang="en-US" altLang="zh-CN" sz="1600" dirty="0">
                    <a:latin typeface="+mn-lt"/>
                  </a:rPr>
                  <a:t>the conditional probability by the output sum</a:t>
                </a:r>
                <a:r>
                  <a:rPr lang="zh-CN" altLang="en-US" sz="1600" dirty="0">
                    <a:latin typeface="+mn-lt"/>
                  </a:rPr>
                  <a:t> </a:t>
                </a:r>
                <a:endParaRPr lang="en-US" altLang="zh-CN" sz="1600" dirty="0">
                  <a:latin typeface="+mn-lt"/>
                </a:endParaRPr>
              </a:p>
              <a:p>
                <a:pPr>
                  <a:buClr>
                    <a:srgbClr val="CC0000"/>
                  </a:buClr>
                </a:pPr>
                <a:endParaRPr lang="en-US" altLang="zh-CN" sz="1600" dirty="0">
                  <a:latin typeface="+mn-lt"/>
                </a:endParaRPr>
              </a:p>
              <a:p>
                <a:pPr>
                  <a:buClr>
                    <a:srgbClr val="CC0000"/>
                  </a:buClr>
                </a:pPr>
                <a:endParaRPr lang="en-US" altLang="zh-CN" sz="1600" dirty="0">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113" y="1214737"/>
                <a:ext cx="8479854" cy="1573037"/>
              </a:xfrm>
              <a:blipFill>
                <a:blip r:embed="rId4"/>
                <a:stretch>
                  <a:fillRect l="-299" t="-2400" b="-640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16980"/>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pic>
        <p:nvPicPr>
          <p:cNvPr id="2" name="Picture 1">
            <a:extLst>
              <a:ext uri="{FF2B5EF4-FFF2-40B4-BE49-F238E27FC236}">
                <a16:creationId xmlns:a16="http://schemas.microsoft.com/office/drawing/2014/main" id="{CFB24E0B-C0BB-C641-3F87-4D49D3766FBE}"/>
              </a:ext>
            </a:extLst>
          </p:cNvPr>
          <p:cNvPicPr>
            <a:picLocks noChangeAspect="1"/>
          </p:cNvPicPr>
          <p:nvPr/>
        </p:nvPicPr>
        <p:blipFill>
          <a:blip r:embed="rId5"/>
          <a:stretch>
            <a:fillRect/>
          </a:stretch>
        </p:blipFill>
        <p:spPr>
          <a:xfrm>
            <a:off x="2276351" y="2782299"/>
            <a:ext cx="4102224" cy="198922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DD53A8-18BB-3586-5203-0D0E0E8D86BA}"/>
                  </a:ext>
                </a:extLst>
              </p:cNvPr>
              <p:cNvSpPr txBox="1"/>
              <p:nvPr/>
            </p:nvSpPr>
            <p:spPr>
              <a:xfrm>
                <a:off x="2555776" y="2856314"/>
                <a:ext cx="634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070C0"/>
                          </a:solidFill>
                          <a:latin typeface="Cambria Math" panose="02040503050406030204" pitchFamily="18" charset="0"/>
                        </a:rPr>
                        <m:t>𝑟</m:t>
                      </m:r>
                    </m:oMath>
                  </m:oMathPara>
                </a14:m>
                <a:endParaRPr lang="en-US" dirty="0"/>
              </a:p>
            </p:txBody>
          </p:sp>
        </mc:Choice>
        <mc:Fallback xmlns="">
          <p:sp>
            <p:nvSpPr>
              <p:cNvPr id="5" name="TextBox 4">
                <a:extLst>
                  <a:ext uri="{FF2B5EF4-FFF2-40B4-BE49-F238E27FC236}">
                    <a16:creationId xmlns:a16="http://schemas.microsoft.com/office/drawing/2014/main" id="{DADD53A8-18BB-3586-5203-0D0E0E8D86BA}"/>
                  </a:ext>
                </a:extLst>
              </p:cNvPr>
              <p:cNvSpPr txBox="1">
                <a:spLocks noRot="1" noChangeAspect="1" noMove="1" noResize="1" noEditPoints="1" noAdjustHandles="1" noChangeArrowheads="1" noChangeShapeType="1" noTextEdit="1"/>
              </p:cNvSpPr>
              <p:nvPr/>
            </p:nvSpPr>
            <p:spPr>
              <a:xfrm>
                <a:off x="2555776" y="2856314"/>
                <a:ext cx="6346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A1CF39-A708-0EDF-A563-788978412B2B}"/>
                  </a:ext>
                </a:extLst>
              </p:cNvPr>
              <p:cNvSpPr txBox="1"/>
              <p:nvPr/>
            </p:nvSpPr>
            <p:spPr>
              <a:xfrm>
                <a:off x="3779912" y="3530505"/>
                <a:ext cx="53467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7EA1CF39-A708-0EDF-A563-788978412B2B}"/>
                  </a:ext>
                </a:extLst>
              </p:cNvPr>
              <p:cNvSpPr txBox="1">
                <a:spLocks noRot="1" noChangeAspect="1" noMove="1" noResize="1" noEditPoints="1" noAdjustHandles="1" noChangeArrowheads="1" noChangeShapeType="1" noTextEdit="1"/>
              </p:cNvSpPr>
              <p:nvPr/>
            </p:nvSpPr>
            <p:spPr>
              <a:xfrm>
                <a:off x="3779912" y="3530505"/>
                <a:ext cx="53467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5D01E-CA77-F503-F003-71D6B5552EA3}"/>
                  </a:ext>
                </a:extLst>
              </p:cNvPr>
              <p:cNvSpPr txBox="1"/>
              <p:nvPr/>
            </p:nvSpPr>
            <p:spPr>
              <a:xfrm>
                <a:off x="7414219" y="3807504"/>
                <a:ext cx="9434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a:latin typeface="Cambria Math" panose="02040503050406030204" pitchFamily="18" charset="0"/>
                                </a:rPr>
                                <m:t>𝐫</m:t>
                              </m:r>
                            </m:e>
                            <m:sub>
                              <m:r>
                                <a:rPr lang="en-US" b="0"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0">
                                  <a:latin typeface="Cambria Math" panose="02040503050406030204" pitchFamily="18" charset="0"/>
                                </a:rPr>
                                <m:t>𝐚</m:t>
                              </m:r>
                            </m:e>
                            <m:sub>
                              <m:r>
                                <a:rPr lang="en-US" altLang="zh-CN" b="0" i="1">
                                  <a:latin typeface="Cambria Math" panose="02040503050406030204" pitchFamily="18" charset="0"/>
                                </a:rPr>
                                <m:t>𝑖</m:t>
                              </m:r>
                            </m:sub>
                          </m:sSub>
                        </m:e>
                      </m:d>
                    </m:oMath>
                  </m:oMathPara>
                </a14:m>
                <a:endParaRPr lang="en-US" dirty="0"/>
              </a:p>
            </p:txBody>
          </p:sp>
        </mc:Choice>
        <mc:Fallback xmlns="">
          <p:sp>
            <p:nvSpPr>
              <p:cNvPr id="9" name="TextBox 8">
                <a:extLst>
                  <a:ext uri="{FF2B5EF4-FFF2-40B4-BE49-F238E27FC236}">
                    <a16:creationId xmlns:a16="http://schemas.microsoft.com/office/drawing/2014/main" id="{FB65D01E-CA77-F503-F003-71D6B5552EA3}"/>
                  </a:ext>
                </a:extLst>
              </p:cNvPr>
              <p:cNvSpPr txBox="1">
                <a:spLocks noRot="1" noChangeAspect="1" noMove="1" noResize="1" noEditPoints="1" noAdjustHandles="1" noChangeArrowheads="1" noChangeShapeType="1" noTextEdit="1"/>
              </p:cNvSpPr>
              <p:nvPr/>
            </p:nvSpPr>
            <p:spPr>
              <a:xfrm>
                <a:off x="7414219" y="3807504"/>
                <a:ext cx="943400" cy="369332"/>
              </a:xfrm>
              <a:prstGeom prst="rect">
                <a:avLst/>
              </a:prstGeom>
              <a:blipFill>
                <a:blip r:embed="rId8"/>
                <a:stretch>
                  <a:fillRect b="-2069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2DBD54D-A4ED-D5CB-3AED-DE40C339AB21}"/>
              </a:ext>
            </a:extLst>
          </p:cNvPr>
          <p:cNvSpPr txBox="1"/>
          <p:nvPr/>
        </p:nvSpPr>
        <p:spPr>
          <a:xfrm>
            <a:off x="6084168" y="3415798"/>
            <a:ext cx="1905528" cy="276999"/>
          </a:xfrm>
          <a:prstGeom prst="rect">
            <a:avLst/>
          </a:prstGeom>
          <a:noFill/>
        </p:spPr>
        <p:txBody>
          <a:bodyPr wrap="square">
            <a:spAutoFit/>
          </a:bodyPr>
          <a:lstStyle/>
          <a:p>
            <a:r>
              <a:rPr lang="en-HK" altLang="zh-CN" sz="1200" b="1" dirty="0">
                <a:solidFill>
                  <a:srgbClr val="7030A0"/>
                </a:solidFill>
                <a:latin typeface="+mn-lt"/>
              </a:rPr>
              <a:t>Parser </a:t>
            </a:r>
            <a:r>
              <a:rPr lang="en-US" altLang="zh-CN" sz="1200" b="1" dirty="0">
                <a:solidFill>
                  <a:srgbClr val="7030A0"/>
                </a:solidFill>
                <a:latin typeface="+mn-lt"/>
              </a:rPr>
              <a:t>(task dependent)</a:t>
            </a:r>
          </a:p>
        </p:txBody>
      </p:sp>
      <p:sp>
        <p:nvSpPr>
          <p:cNvPr id="11" name="TextBox 10">
            <a:extLst>
              <a:ext uri="{FF2B5EF4-FFF2-40B4-BE49-F238E27FC236}">
                <a16:creationId xmlns:a16="http://schemas.microsoft.com/office/drawing/2014/main" id="{D4B6F1BA-B363-8FF4-7CE8-2811B6D40240}"/>
              </a:ext>
            </a:extLst>
          </p:cNvPr>
          <p:cNvSpPr txBox="1"/>
          <p:nvPr/>
        </p:nvSpPr>
        <p:spPr>
          <a:xfrm>
            <a:off x="1640669" y="2971730"/>
            <a:ext cx="1296144" cy="276999"/>
          </a:xfrm>
          <a:prstGeom prst="rect">
            <a:avLst/>
          </a:prstGeom>
          <a:noFill/>
        </p:spPr>
        <p:txBody>
          <a:bodyPr wrap="square">
            <a:spAutoFit/>
          </a:bodyPr>
          <a:lstStyle/>
          <a:p>
            <a:r>
              <a:rPr lang="en-HK" altLang="zh-CN" sz="1200" b="1" dirty="0">
                <a:solidFill>
                  <a:srgbClr val="0070C0"/>
                </a:solidFill>
                <a:latin typeface="+mn-lt"/>
              </a:rPr>
              <a:t>Reasoning Path</a:t>
            </a:r>
            <a:endParaRPr lang="en-US" altLang="zh-CN" sz="1200" b="1" dirty="0">
              <a:solidFill>
                <a:srgbClr val="0070C0"/>
              </a:solidFill>
              <a:latin typeface="+mn-l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229C0F-5E9C-D6FE-CF00-0573CE57DFEE}"/>
                  </a:ext>
                </a:extLst>
              </p:cNvPr>
              <p:cNvSpPr txBox="1"/>
              <p:nvPr/>
            </p:nvSpPr>
            <p:spPr>
              <a:xfrm>
                <a:off x="2411760" y="1588663"/>
                <a:ext cx="4882299"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i="1">
                              <a:latin typeface="Cambria Math" panose="02040503050406030204" pitchFamily="18" charset="0"/>
                            </a:rPr>
                            <m:t>arg</m:t>
                          </m:r>
                          <m:limLow>
                            <m:limLowPr>
                              <m:ctrlPr>
                                <a:rPr lang="en-US" sz="1400" i="1" smtClean="0">
                                  <a:latin typeface="Cambria Math" panose="02040503050406030204" pitchFamily="18" charset="0"/>
                                </a:rPr>
                              </m:ctrlPr>
                            </m:limLowPr>
                            <m:e>
                              <m:r>
                                <m:rPr>
                                  <m:sty m:val="p"/>
                                </m:rPr>
                                <a:rPr lang="en-US" sz="1400" i="0" smtClean="0">
                                  <a:latin typeface="Cambria Math" panose="02040503050406030204" pitchFamily="18" charset="0"/>
                                </a:rPr>
                                <m:t>max</m:t>
                              </m:r>
                            </m:e>
                            <m:lim>
                              <m:r>
                                <a:rPr lang="en-US" sz="1400" i="1">
                                  <a:latin typeface="Cambria Math" panose="02040503050406030204" pitchFamily="18" charset="0"/>
                                </a:rPr>
                                <m:t>𝑎</m:t>
                              </m:r>
                            </m:lim>
                          </m:limLow>
                        </m:fName>
                        <m:e>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altLang="zh-CN" sz="1400" b="0" i="1" smtClean="0">
                                  <a:latin typeface="Cambria Math" panose="02040503050406030204" pitchFamily="18" charset="0"/>
                                </a:rPr>
                                <m:t>=1</m:t>
                              </m:r>
                            </m:sub>
                            <m:sup>
                              <m:r>
                                <a:rPr lang="en-US" sz="1400" i="1">
                                  <a:latin typeface="Cambria Math" panose="02040503050406030204" pitchFamily="18" charset="0"/>
                                </a:rPr>
                                <m:t>𝑚</m:t>
                              </m:r>
                            </m:sup>
                            <m:e>
                              <m:r>
                                <a:rPr lang="en-US" sz="1400" i="1" smtClean="0">
                                  <a:latin typeface="Cambria Math" panose="02040503050406030204" pitchFamily="18" charset="0"/>
                                  <a:ea typeface="Cambria Math" panose="02040503050406030204" pitchFamily="18" charset="0"/>
                                </a:rPr>
                                <m:t>𝕝</m:t>
                              </m:r>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b="1" i="0">
                                          <a:latin typeface="Cambria Math" panose="02040503050406030204" pitchFamily="18" charset="0"/>
                                          <a:ea typeface="Cambria Math" panose="02040503050406030204" pitchFamily="18" charset="0"/>
                                        </a:rPr>
                                        <m:t>𝐚</m:t>
                                      </m:r>
                                    </m:e>
                                    <m:sub>
                                      <m:r>
                                        <a:rPr lang="en-US" sz="1400" i="1">
                                          <a:latin typeface="Cambria Math" panose="02040503050406030204" pitchFamily="18" charset="0"/>
                                          <a:ea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𝑎</m:t>
                                  </m:r>
                                </m:e>
                              </m:d>
                            </m:e>
                          </m:nary>
                          <m:r>
                            <a:rPr lang="en-US" sz="140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 </m:t>
                          </m:r>
                          <m:sSup>
                            <m:sSupPr>
                              <m:ctrlPr>
                                <a:rPr lang="en-US" altLang="zh-CN" sz="1400" b="0" i="1" smtClean="0">
                                  <a:latin typeface="Cambria Math" panose="02040503050406030204" pitchFamily="18" charset="0"/>
                                  <a:ea typeface="Cambria Math" panose="02040503050406030204" pitchFamily="18" charset="0"/>
                                </a:rPr>
                              </m:ctrlPr>
                            </m:sSupPr>
                            <m:e>
                              <m:r>
                                <m:rPr>
                                  <m:sty m:val="p"/>
                                </m:rPr>
                                <a:rPr lang="en-US" altLang="zh-CN" sz="1400" i="1">
                                  <a:latin typeface="Cambria Math" panose="02040503050406030204" pitchFamily="18" charset="0"/>
                                  <a:ea typeface="Cambria Math" panose="02040503050406030204" pitchFamily="18" charset="0"/>
                                </a:rPr>
                                <m:t>e</m:t>
                              </m:r>
                              <m:r>
                                <m:rPr>
                                  <m:sty m:val="p"/>
                                </m:rPr>
                                <a:rPr lang="en-US" altLang="zh-CN" sz="1400" i="1" smtClean="0">
                                  <a:latin typeface="Cambria Math" panose="02040503050406030204" pitchFamily="18" charset="0"/>
                                  <a:ea typeface="Cambria Math" panose="02040503050406030204" pitchFamily="18" charset="0"/>
                                </a:rPr>
                                <m:t>xp</m:t>
                              </m:r>
                            </m:e>
                            <m:sup>
                              <m:f>
                                <m:fPr>
                                  <m:ctrlPr>
                                    <a:rPr lang="en-US" altLang="zh-CN" sz="1400" b="0" i="1" smtClean="0">
                                      <a:latin typeface="Cambria Math" panose="02040503050406030204" pitchFamily="18" charset="0"/>
                                      <a:ea typeface="Cambria Math" panose="02040503050406030204" pitchFamily="18" charset="0"/>
                                    </a:rPr>
                                  </m:ctrlPr>
                                </m:fPr>
                                <m:num>
                                  <m:r>
                                    <a:rPr lang="en-US" altLang="zh-CN" sz="1400" b="0" i="1" smtClean="0">
                                      <a:latin typeface="Cambria Math" panose="02040503050406030204" pitchFamily="18" charset="0"/>
                                      <a:ea typeface="Cambria Math" panose="02040503050406030204" pitchFamily="18" charset="0"/>
                                    </a:rPr>
                                    <m:t>1</m:t>
                                  </m:r>
                                </m:num>
                                <m:den>
                                  <m:r>
                                    <a:rPr lang="en-US" altLang="zh-CN" sz="1400" i="1">
                                      <a:latin typeface="Cambria Math" panose="02040503050406030204" pitchFamily="18" charset="0"/>
                                      <a:ea typeface="Cambria Math" panose="02040503050406030204" pitchFamily="18" charset="0"/>
                                    </a:rPr>
                                    <m:t>𝐾</m:t>
                                  </m:r>
                                </m:den>
                              </m:f>
                              <m:nary>
                                <m:naryPr>
                                  <m:chr m:val="∑"/>
                                  <m:ctrlPr>
                                    <a:rPr lang="en-US" altLang="zh-CN" sz="1400" b="0" i="1" smtClean="0">
                                      <a:latin typeface="Cambria Math" panose="02040503050406030204" pitchFamily="18" charset="0"/>
                                      <a:ea typeface="Cambria Math" panose="02040503050406030204" pitchFamily="18" charset="0"/>
                                    </a:rPr>
                                  </m:ctrlPr>
                                </m:naryPr>
                                <m:sub>
                                  <m:r>
                                    <a:rPr lang="en-US" altLang="zh-CN" sz="1400" i="1">
                                      <a:latin typeface="Cambria Math" panose="02040503050406030204" pitchFamily="18" charset="0"/>
                                      <a:ea typeface="Cambria Math" panose="02040503050406030204" pitchFamily="18" charset="0"/>
                                    </a:rPr>
                                    <m:t>𝑘</m:t>
                                  </m:r>
                                  <m:r>
                                    <m:rPr>
                                      <m:brk m:alnAt="23"/>
                                    </m:rP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1</m:t>
                                  </m:r>
                                </m:sub>
                                <m:sup>
                                  <m:r>
                                    <a:rPr lang="en-US" altLang="zh-CN" sz="1400" i="1">
                                      <a:latin typeface="Cambria Math" panose="02040503050406030204" pitchFamily="18" charset="0"/>
                                      <a:ea typeface="Cambria Math" panose="02040503050406030204" pitchFamily="18" charset="0"/>
                                    </a:rPr>
                                    <m:t>𝐾</m:t>
                                  </m:r>
                                </m:sup>
                                <m:e>
                                  <m:func>
                                    <m:funcPr>
                                      <m:ctrlPr>
                                        <a:rPr lang="en-US" altLang="zh-CN" sz="1400" b="0" i="1" smtClean="0">
                                          <a:latin typeface="Cambria Math" panose="02040503050406030204" pitchFamily="18" charset="0"/>
                                          <a:ea typeface="Cambria Math" panose="02040503050406030204" pitchFamily="18" charset="0"/>
                                        </a:rPr>
                                      </m:ctrlPr>
                                    </m:funcPr>
                                    <m:fName>
                                      <m:r>
                                        <m:rPr>
                                          <m:sty m:val="p"/>
                                        </m:rPr>
                                        <a:rPr lang="en-US" altLang="zh-CN" sz="1400" b="0" i="0" smtClean="0">
                                          <a:latin typeface="Cambria Math" panose="02040503050406030204" pitchFamily="18" charset="0"/>
                                          <a:ea typeface="Cambria Math" panose="02040503050406030204" pitchFamily="18" charset="0"/>
                                        </a:rPr>
                                        <m:t>log</m:t>
                                      </m:r>
                                    </m:fName>
                                    <m:e>
                                      <m:r>
                                        <a:rPr lang="en-US" altLang="zh-CN" sz="1400" i="1">
                                          <a:latin typeface="Cambria Math" panose="02040503050406030204" pitchFamily="18" charset="0"/>
                                          <a:ea typeface="Cambria Math" panose="02040503050406030204" pitchFamily="18" charset="0"/>
                                        </a:rPr>
                                        <m:t>𝑝</m:t>
                                      </m:r>
                                      <m:d>
                                        <m:dPr>
                                          <m:ctrlPr>
                                            <a:rPr lang="en-US" altLang="zh-CN" sz="1400" b="0" i="1" smtClean="0">
                                              <a:latin typeface="Cambria Math" panose="02040503050406030204" pitchFamily="18" charset="0"/>
                                              <a:ea typeface="Cambria Math" panose="02040503050406030204" pitchFamily="18" charset="0"/>
                                            </a:rPr>
                                          </m:ctrlPr>
                                        </m:dPr>
                                        <m:e>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𝑡</m:t>
                                              </m:r>
                                            </m:e>
                                            <m:sub>
                                              <m:r>
                                                <a:rPr lang="en-US" altLang="zh-CN" sz="1400" i="1">
                                                  <a:latin typeface="Cambria Math" panose="02040503050406030204" pitchFamily="18" charset="0"/>
                                                  <a:ea typeface="Cambria Math" panose="02040503050406030204" pitchFamily="18" charset="0"/>
                                                </a:rPr>
                                                <m:t>𝑘</m:t>
                                              </m:r>
                                            </m:sub>
                                          </m:sSub>
                                          <m:r>
                                            <a:rPr lang="en-US" altLang="zh-CN" sz="1400" b="0" i="1" smtClean="0">
                                              <a:latin typeface="Cambria Math" panose="02040503050406030204" pitchFamily="18" charset="0"/>
                                              <a:ea typeface="Cambria Math" panose="02040503050406030204" pitchFamily="18" charset="0"/>
                                            </a:rPr>
                                            <m:t>|</m:t>
                                          </m:r>
                                          <m:r>
                                            <m:rPr>
                                              <m:sty m:val="p"/>
                                            </m:rPr>
                                            <a:rPr lang="en-US" altLang="zh-CN" sz="1400" i="1" dirty="0">
                                              <a:latin typeface="Cambria Math" panose="02040503050406030204" pitchFamily="18" charset="0"/>
                                            </a:rPr>
                                            <m:t>Prompt</m:t>
                                          </m:r>
                                          <m:r>
                                            <a:rPr lang="en-US" altLang="zh-CN" sz="1400" i="1" dirty="0">
                                              <a:latin typeface="Cambria Math" panose="02040503050406030204" pitchFamily="18" charset="0"/>
                                            </a:rPr>
                                            <m:t>,</m:t>
                                          </m:r>
                                          <m:r>
                                            <a:rPr lang="zh-CN" altLang="en-US" sz="1400" i="1" dirty="0">
                                              <a:latin typeface="Cambria Math" panose="02040503050406030204" pitchFamily="18" charset="0"/>
                                            </a:rPr>
                                            <m:t> </m:t>
                                          </m:r>
                                          <m:r>
                                            <a:rPr lang="zh-CN" altLang="en-US" sz="1400" b="0" i="1" dirty="0" smtClean="0">
                                              <a:latin typeface="Cambria Math" panose="02040503050406030204" pitchFamily="18" charset="0"/>
                                            </a:rPr>
                                            <m:t> </m:t>
                                          </m:r>
                                          <m:r>
                                            <m:rPr>
                                              <m:sty m:val="p"/>
                                            </m:rPr>
                                            <a:rPr lang="en-US" altLang="zh-CN" sz="1400" i="1" dirty="0">
                                              <a:latin typeface="Cambria Math" panose="02040503050406030204" pitchFamily="18" charset="0"/>
                                            </a:rPr>
                                            <m:t>Question</m:t>
                                          </m:r>
                                          <m:r>
                                            <a:rPr lang="en-US" altLang="zh-CN" sz="1400" b="0" i="1" dirty="0" smtClean="0">
                                              <a:latin typeface="Cambria Math" panose="02040503050406030204" pitchFamily="18" charset="0"/>
                                            </a:rPr>
                                            <m:t>,</m:t>
                                          </m:r>
                                          <m:sSub>
                                            <m:sSubPr>
                                              <m:ctrlPr>
                                                <a:rPr lang="en-US" altLang="zh-CN" sz="1400" b="0" i="1" dirty="0" smtClean="0">
                                                  <a:latin typeface="Cambria Math" panose="02040503050406030204" pitchFamily="18" charset="0"/>
                                                </a:rPr>
                                              </m:ctrlPr>
                                            </m:sSubPr>
                                            <m:e>
                                              <m:r>
                                                <a:rPr lang="zh-CN" altLang="en-US" sz="1400" b="0" i="1" dirty="0" smtClean="0">
                                                  <a:latin typeface="Cambria Math" panose="02040503050406030204" pitchFamily="18" charset="0"/>
                                                </a:rPr>
                                                <m:t> </m:t>
                                              </m:r>
                                              <m:r>
                                                <a:rPr lang="en-US" altLang="zh-CN" sz="1400" i="1" dirty="0">
                                                  <a:latin typeface="Cambria Math" panose="02040503050406030204" pitchFamily="18" charset="0"/>
                                                </a:rPr>
                                                <m:t>𝑡</m:t>
                                              </m:r>
                                            </m:e>
                                            <m:sub>
                                              <m:r>
                                                <a:rPr lang="en-US" altLang="zh-CN" sz="1400" b="0" i="1" dirty="0" smtClean="0">
                                                  <a:latin typeface="Cambria Math" panose="02040503050406030204" pitchFamily="18" charset="0"/>
                                                </a:rPr>
                                                <m:t>1</m:t>
                                              </m:r>
                                            </m:sub>
                                          </m:sSub>
                                          <m:r>
                                            <a:rPr lang="en-US" altLang="zh-CN" sz="1400" b="0" i="1" dirty="0" smtClean="0">
                                              <a:latin typeface="Cambria Math" panose="02040503050406030204" pitchFamily="18" charset="0"/>
                                            </a:rPr>
                                            <m:t>,</m:t>
                                          </m:r>
                                          <m:r>
                                            <a:rPr lang="zh-CN" altLang="en-US" sz="1400" b="0" i="1" dirty="0" smtClean="0">
                                              <a:latin typeface="Cambria Math" panose="02040503050406030204" pitchFamily="18" charset="0"/>
                                            </a:rPr>
                                            <m:t>  </m:t>
                                          </m:r>
                                          <m:r>
                                            <a:rPr lang="en-US" altLang="zh-CN" sz="1400" b="0" i="1" dirty="0" smtClean="0">
                                              <a:latin typeface="Cambria Math" panose="02040503050406030204" pitchFamily="18" charset="0"/>
                                            </a:rPr>
                                            <m:t>…,</m:t>
                                          </m:r>
                                          <m:sSub>
                                            <m:sSubPr>
                                              <m:ctrlPr>
                                                <a:rPr lang="en-US" altLang="zh-CN" sz="1400" b="0" i="1" dirty="0" smtClean="0">
                                                  <a:latin typeface="Cambria Math" panose="02040503050406030204" pitchFamily="18" charset="0"/>
                                                </a:rPr>
                                              </m:ctrlPr>
                                            </m:sSubPr>
                                            <m:e>
                                              <m:r>
                                                <a:rPr lang="zh-CN" altLang="en-US" sz="1400" b="0" i="1" dirty="0" smtClean="0">
                                                  <a:latin typeface="Cambria Math" panose="02040503050406030204" pitchFamily="18" charset="0"/>
                                                </a:rPr>
                                                <m:t> </m:t>
                                              </m:r>
                                              <m:r>
                                                <a:rPr lang="en-US" altLang="zh-CN" sz="1400" i="1" dirty="0">
                                                  <a:latin typeface="Cambria Math" panose="02040503050406030204" pitchFamily="18" charset="0"/>
                                                </a:rPr>
                                                <m:t>𝑡</m:t>
                                              </m:r>
                                            </m:e>
                                            <m:sub>
                                              <m:r>
                                                <a:rPr lang="en-US" altLang="zh-CN" sz="1400" i="1" dirty="0">
                                                  <a:latin typeface="Cambria Math" panose="02040503050406030204" pitchFamily="18" charset="0"/>
                                                </a:rPr>
                                                <m:t>𝑘</m:t>
                                              </m:r>
                                              <m:r>
                                                <a:rPr lang="en-US" altLang="zh-CN" sz="1400" b="0" i="1" dirty="0" smtClean="0">
                                                  <a:latin typeface="Cambria Math" panose="02040503050406030204" pitchFamily="18" charset="0"/>
                                                </a:rPr>
                                                <m:t>−1</m:t>
                                              </m:r>
                                            </m:sub>
                                          </m:sSub>
                                        </m:e>
                                      </m:d>
                                    </m:e>
                                  </m:func>
                                </m:e>
                              </m:nary>
                            </m:sup>
                          </m:sSup>
                        </m:e>
                      </m:func>
                    </m:oMath>
                  </m:oMathPara>
                </a14:m>
                <a:endParaRPr lang="en-US" sz="1400" dirty="0"/>
              </a:p>
            </p:txBody>
          </p:sp>
        </mc:Choice>
        <mc:Fallback xmlns="">
          <p:sp>
            <p:nvSpPr>
              <p:cNvPr id="12" name="TextBox 11">
                <a:extLst>
                  <a:ext uri="{FF2B5EF4-FFF2-40B4-BE49-F238E27FC236}">
                    <a16:creationId xmlns:a16="http://schemas.microsoft.com/office/drawing/2014/main" id="{D8229C0F-5E9C-D6FE-CF00-0573CE57DFEE}"/>
                  </a:ext>
                </a:extLst>
              </p:cNvPr>
              <p:cNvSpPr txBox="1">
                <a:spLocks noRot="1" noChangeAspect="1" noMove="1" noResize="1" noEditPoints="1" noAdjustHandles="1" noChangeArrowheads="1" noChangeShapeType="1" noTextEdit="1"/>
              </p:cNvSpPr>
              <p:nvPr/>
            </p:nvSpPr>
            <p:spPr>
              <a:xfrm>
                <a:off x="2411760" y="1588663"/>
                <a:ext cx="4882299" cy="588174"/>
              </a:xfrm>
              <a:prstGeom prst="rect">
                <a:avLst/>
              </a:prstGeom>
              <a:blipFill>
                <a:blip r:embed="rId9"/>
                <a:stretch>
                  <a:fillRect l="-1299" t="-121277" b="-185106"/>
                </a:stretch>
              </a:blipFill>
            </p:spPr>
            <p:txBody>
              <a:bodyPr/>
              <a:lstStyle/>
              <a:p>
                <a:r>
                  <a:rPr lang="en-US">
                    <a:noFill/>
                  </a:rPr>
                  <a:t> </a:t>
                </a:r>
              </a:p>
            </p:txBody>
          </p:sp>
        </mc:Fallback>
      </mc:AlternateContent>
    </p:spTree>
    <p:extLst>
      <p:ext uri="{BB962C8B-B14F-4D97-AF65-F5344CB8AC3E}">
        <p14:creationId xmlns:p14="http://schemas.microsoft.com/office/powerpoint/2010/main" val="3347293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452914" y="4788284"/>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pic>
        <p:nvPicPr>
          <p:cNvPr id="7" name="Picture 6">
            <a:extLst>
              <a:ext uri="{FF2B5EF4-FFF2-40B4-BE49-F238E27FC236}">
                <a16:creationId xmlns:a16="http://schemas.microsoft.com/office/drawing/2014/main" id="{A2D4CDA2-ACE2-4506-B7CB-27D3560043AD}"/>
              </a:ext>
            </a:extLst>
          </p:cNvPr>
          <p:cNvPicPr>
            <a:picLocks noChangeAspect="1"/>
          </p:cNvPicPr>
          <p:nvPr/>
        </p:nvPicPr>
        <p:blipFill>
          <a:blip r:embed="rId4"/>
          <a:stretch>
            <a:fillRect/>
          </a:stretch>
        </p:blipFill>
        <p:spPr>
          <a:xfrm>
            <a:off x="685800" y="1296836"/>
            <a:ext cx="7772400" cy="2509895"/>
          </a:xfrm>
          <a:prstGeom prst="rect">
            <a:avLst/>
          </a:prstGeom>
        </p:spPr>
      </p:pic>
      <p:sp>
        <p:nvSpPr>
          <p:cNvPr id="13" name="Rounded Rectangle 12">
            <a:extLst>
              <a:ext uri="{FF2B5EF4-FFF2-40B4-BE49-F238E27FC236}">
                <a16:creationId xmlns:a16="http://schemas.microsoft.com/office/drawing/2014/main" id="{C7B38D90-B161-9949-14ED-62BA0364045C}"/>
              </a:ext>
            </a:extLst>
          </p:cNvPr>
          <p:cNvSpPr/>
          <p:nvPr/>
        </p:nvSpPr>
        <p:spPr>
          <a:xfrm>
            <a:off x="827584" y="2787774"/>
            <a:ext cx="3312368" cy="648072"/>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8F90787-5DCE-4BC5-DCAF-884B0BBA8875}"/>
                  </a:ext>
                </a:extLst>
              </p:cNvPr>
              <p:cNvSpPr txBox="1"/>
              <p:nvPr/>
            </p:nvSpPr>
            <p:spPr>
              <a:xfrm>
                <a:off x="685799" y="3806731"/>
                <a:ext cx="8267997" cy="792205"/>
              </a:xfrm>
              <a:prstGeom prst="rect">
                <a:avLst/>
              </a:prstGeom>
              <a:noFill/>
            </p:spPr>
            <p:txBody>
              <a:bodyPr wrap="square">
                <a:spAutoFit/>
              </a:bodyPr>
              <a:lstStyle/>
              <a:p>
                <a:pPr>
                  <a:lnSpc>
                    <a:spcPct val="150000"/>
                  </a:lnSpc>
                </a:pPr>
                <a14:m>
                  <m:oMath xmlns:m="http://schemas.openxmlformats.org/officeDocument/2006/math">
                    <m:r>
                      <a:rPr lang="en-US" altLang="zh-CN" sz="1600" i="1" dirty="0" smtClean="0">
                        <a:latin typeface="Cambria Math" panose="02040503050406030204" pitchFamily="18" charset="0"/>
                      </a:rPr>
                      <m:t>𝑝</m:t>
                    </m:r>
                    <m:d>
                      <m:dPr>
                        <m:ctrlPr>
                          <a:rPr lang="en-US" altLang="zh-CN" sz="1600" i="1" dirty="0" smtClean="0">
                            <a:latin typeface="Cambria Math" panose="02040503050406030204" pitchFamily="18" charset="0"/>
                          </a:rPr>
                        </m:ctrlPr>
                      </m:dPr>
                      <m:e>
                        <m:sSub>
                          <m:sSubPr>
                            <m:ctrlPr>
                              <a:rPr lang="en-US" altLang="zh-CN" sz="1600" i="1" dirty="0" smtClean="0">
                                <a:latin typeface="Cambria Math" panose="02040503050406030204" pitchFamily="18" charset="0"/>
                              </a:rPr>
                            </m:ctrlPr>
                          </m:sSubPr>
                          <m:e>
                            <m:r>
                              <a:rPr lang="en-US" altLang="zh-CN" sz="1600" b="1" i="0" dirty="0">
                                <a:latin typeface="Cambria Math" panose="02040503050406030204" pitchFamily="18" charset="0"/>
                              </a:rPr>
                              <m:t>𝐫</m:t>
                            </m:r>
                          </m:e>
                          <m:sub>
                            <m:r>
                              <a:rPr lang="en-US" altLang="zh-CN" sz="1600" i="1" dirty="0">
                                <a:latin typeface="Cambria Math" panose="02040503050406030204" pitchFamily="18" charset="0"/>
                              </a:rPr>
                              <m:t>𝑖</m:t>
                            </m:r>
                          </m:sub>
                        </m:sSub>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1" i="0" dirty="0">
                                <a:latin typeface="Cambria Math" panose="02040503050406030204" pitchFamily="18" charset="0"/>
                              </a:rPr>
                              <m:t>𝐚</m:t>
                            </m:r>
                          </m:e>
                          <m:sub>
                            <m:r>
                              <a:rPr lang="en-US" altLang="zh-CN" sz="1600" i="1" dirty="0">
                                <a:latin typeface="Cambria Math" panose="02040503050406030204" pitchFamily="18" charset="0"/>
                              </a:rPr>
                              <m:t>𝑖</m:t>
                            </m:r>
                          </m:sub>
                        </m:sSub>
                        <m:r>
                          <a:rPr lang="zh-CN" altLang="en-US" sz="1600" b="0" i="1" dirty="0" smtClean="0">
                            <a:latin typeface="Cambria Math" panose="02040503050406030204" pitchFamily="18" charset="0"/>
                          </a:rPr>
                          <m:t> </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Prompt</m:t>
                        </m:r>
                        <m:r>
                          <a:rPr lang="en-US" altLang="zh-CN" sz="1600" b="0" i="1" dirty="0" smtClean="0">
                            <a:latin typeface="Cambria Math" panose="02040503050406030204" pitchFamily="18" charset="0"/>
                          </a:rPr>
                          <m:t>,</m:t>
                        </m:r>
                        <m:r>
                          <a:rPr lang="zh-CN" altLang="en-US" sz="1600" b="0" i="1" dirty="0" smtClean="0">
                            <a:latin typeface="Cambria Math" panose="02040503050406030204" pitchFamily="18" charset="0"/>
                          </a:rPr>
                          <m:t> </m:t>
                        </m:r>
                        <m:r>
                          <m:rPr>
                            <m:sty m:val="p"/>
                          </m:rPr>
                          <a:rPr lang="en-US" altLang="zh-CN" sz="1600" i="1" dirty="0">
                            <a:latin typeface="Cambria Math" panose="02040503050406030204" pitchFamily="18" charset="0"/>
                          </a:rPr>
                          <m:t>Question</m:t>
                        </m:r>
                      </m:e>
                    </m:d>
                  </m:oMath>
                </a14:m>
                <a:r>
                  <a:rPr lang="zh-CN" altLang="en-US" sz="1600" dirty="0">
                    <a:latin typeface="+mn-lt"/>
                  </a:rPr>
                  <a:t> </a:t>
                </a:r>
                <a:r>
                  <a:rPr lang="en-US" altLang="zh-CN" sz="1600" dirty="0">
                    <a:latin typeface="+mn-lt"/>
                  </a:rPr>
                  <a:t>are</a:t>
                </a:r>
                <a:r>
                  <a:rPr lang="zh-CN" altLang="en-US" sz="1600" dirty="0">
                    <a:latin typeface="+mn-lt"/>
                  </a:rPr>
                  <a:t> </a:t>
                </a:r>
                <a:r>
                  <a:rPr lang="en-US" altLang="zh-CN" sz="1600" dirty="0">
                    <a:latin typeface="+mn-lt"/>
                  </a:rPr>
                  <a:t>quite close to each other</a:t>
                </a:r>
                <a:r>
                  <a:rPr lang="zh-CN" altLang="en-US" sz="1600" dirty="0">
                    <a:latin typeface="+mn-lt"/>
                  </a:rPr>
                  <a:t> </a:t>
                </a:r>
                <a:endParaRPr lang="en-HK" sz="1600" dirty="0">
                  <a:latin typeface="+mn-lt"/>
                </a:endParaRPr>
              </a:p>
              <a:p>
                <a:pPr>
                  <a:lnSpc>
                    <a:spcPct val="150000"/>
                  </a:lnSpc>
                </a:pP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zh-CN" altLang="en-US" sz="1600" dirty="0">
                    <a:latin typeface="+mn-lt"/>
                  </a:rPr>
                  <a:t> </a:t>
                </a:r>
                <a:r>
                  <a:rPr lang="en-US" altLang="zh-CN" sz="1600" dirty="0">
                    <a:latin typeface="+mn-lt"/>
                  </a:rPr>
                  <a:t>Potential Improvement:</a:t>
                </a:r>
                <a:r>
                  <a:rPr lang="zh-CN" altLang="en-US" sz="1600" dirty="0">
                    <a:latin typeface="+mn-lt"/>
                  </a:rPr>
                  <a:t> </a:t>
                </a:r>
                <a:r>
                  <a:rPr lang="en-US" altLang="zh-CN" sz="1600" b="1" dirty="0">
                    <a:solidFill>
                      <a:srgbClr val="FF0000"/>
                    </a:solidFill>
                    <a:latin typeface="+mn-lt"/>
                  </a:rPr>
                  <a:t>Self-weighted self-consistency </a:t>
                </a:r>
                <a:endParaRPr lang="en-US" sz="1600" b="1" dirty="0">
                  <a:solidFill>
                    <a:srgbClr val="FF0000"/>
                  </a:solidFill>
                  <a:latin typeface="+mn-lt"/>
                </a:endParaRPr>
              </a:p>
            </p:txBody>
          </p:sp>
        </mc:Choice>
        <mc:Fallback xmlns="">
          <p:sp>
            <p:nvSpPr>
              <p:cNvPr id="15" name="TextBox 14">
                <a:extLst>
                  <a:ext uri="{FF2B5EF4-FFF2-40B4-BE49-F238E27FC236}">
                    <a16:creationId xmlns:a16="http://schemas.microsoft.com/office/drawing/2014/main" id="{F8F90787-5DCE-4BC5-DCAF-884B0BBA8875}"/>
                  </a:ext>
                </a:extLst>
              </p:cNvPr>
              <p:cNvSpPr txBox="1">
                <a:spLocks noRot="1" noChangeAspect="1" noMove="1" noResize="1" noEditPoints="1" noAdjustHandles="1" noChangeArrowheads="1" noChangeShapeType="1" noTextEdit="1"/>
              </p:cNvSpPr>
              <p:nvPr/>
            </p:nvSpPr>
            <p:spPr>
              <a:xfrm>
                <a:off x="685799" y="3806731"/>
                <a:ext cx="8267997" cy="792205"/>
              </a:xfrm>
              <a:prstGeom prst="rect">
                <a:avLst/>
              </a:prstGeom>
              <a:blipFill>
                <a:blip r:embed="rId5"/>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182633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09515"/>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sp>
        <p:nvSpPr>
          <p:cNvPr id="14" name="Rectangle 3">
            <a:extLst>
              <a:ext uri="{FF2B5EF4-FFF2-40B4-BE49-F238E27FC236}">
                <a16:creationId xmlns:a16="http://schemas.microsoft.com/office/drawing/2014/main" id="{9553689D-EF97-3B7E-F296-B5B273A1C34D}"/>
              </a:ext>
            </a:extLst>
          </p:cNvPr>
          <p:cNvSpPr>
            <a:spLocks noGrp="1" noChangeArrowheads="1"/>
          </p:cNvSpPr>
          <p:nvPr>
            <p:ph idx="1"/>
          </p:nvPr>
        </p:nvSpPr>
        <p:spPr>
          <a:xfrm>
            <a:off x="384113" y="1213262"/>
            <a:ext cx="8479854" cy="1358487"/>
          </a:xfrm>
        </p:spPr>
        <p:txBody>
          <a:bodyPr/>
          <a:lstStyle/>
          <a:p>
            <a:pPr>
              <a:buClr>
                <a:srgbClr val="CC0000"/>
              </a:buClr>
            </a:pPr>
            <a:r>
              <a:rPr lang="en-US" altLang="en-US" sz="1600" b="1" dirty="0">
                <a:latin typeface="+mn-lt"/>
              </a:rPr>
              <a:t>Reasoning Tasks</a:t>
            </a:r>
            <a:r>
              <a:rPr lang="en-US" altLang="zh-CN" sz="1600" dirty="0">
                <a:latin typeface="+mn-lt"/>
              </a:rPr>
              <a:t>:</a:t>
            </a:r>
            <a:r>
              <a:rPr lang="zh-CN" altLang="en-US" sz="1600" dirty="0">
                <a:latin typeface="+mn-lt"/>
              </a:rPr>
              <a:t> </a:t>
            </a:r>
            <a:br>
              <a:rPr lang="en-HK" altLang="zh-CN" sz="1600" dirty="0">
                <a:latin typeface="+mn-lt"/>
              </a:rPr>
            </a:br>
            <a:r>
              <a:rPr lang="en-US" altLang="zh-CN" sz="1600" i="1" dirty="0">
                <a:solidFill>
                  <a:srgbClr val="7030A0"/>
                </a:solidFill>
                <a:latin typeface="+mn-lt"/>
              </a:rPr>
              <a:t>Arithmetic</a:t>
            </a:r>
            <a:r>
              <a:rPr lang="zh-CN" altLang="en-US" sz="1600" i="1" dirty="0">
                <a:latin typeface="+mn-lt"/>
              </a:rPr>
              <a:t> </a:t>
            </a:r>
            <a:r>
              <a:rPr lang="en-US" altLang="zh-CN" sz="1600" i="1" dirty="0">
                <a:latin typeface="+mn-lt"/>
              </a:rPr>
              <a:t>(</a:t>
            </a:r>
            <a:r>
              <a:rPr lang="en-US" altLang="zh-CN" sz="1600" b="1" i="1" dirty="0">
                <a:solidFill>
                  <a:srgbClr val="FF0000"/>
                </a:solidFill>
                <a:latin typeface="+mn-lt"/>
              </a:rPr>
              <a:t>8</a:t>
            </a:r>
            <a:r>
              <a:rPr lang="en-US" altLang="zh-CN" sz="1600" i="1" dirty="0">
                <a:latin typeface="+mn-lt"/>
              </a:rPr>
              <a:t> manually written exemplars)</a:t>
            </a:r>
            <a:r>
              <a:rPr lang="en-US" altLang="zh-CN" sz="1600" dirty="0">
                <a:latin typeface="+mn-lt"/>
              </a:rPr>
              <a:t>,</a:t>
            </a:r>
            <a:r>
              <a:rPr lang="zh-CN" altLang="en-US" sz="1600" dirty="0">
                <a:latin typeface="+mn-lt"/>
              </a:rPr>
              <a:t> </a:t>
            </a:r>
            <a:br>
              <a:rPr lang="en-HK" altLang="zh-CN" sz="1600" dirty="0">
                <a:latin typeface="+mn-lt"/>
              </a:rPr>
            </a:br>
            <a:r>
              <a:rPr lang="en-US" altLang="zh-CN" sz="1600" i="1" dirty="0">
                <a:solidFill>
                  <a:srgbClr val="7030A0"/>
                </a:solidFill>
                <a:latin typeface="+mn-lt"/>
              </a:rPr>
              <a:t>Commonsense</a:t>
            </a:r>
            <a:r>
              <a:rPr lang="zh-CN" altLang="en-US" sz="1600" i="1" dirty="0">
                <a:latin typeface="+mn-lt"/>
              </a:rPr>
              <a:t> </a:t>
            </a:r>
            <a:r>
              <a:rPr lang="en-US" altLang="zh-CN" sz="1600" i="1" dirty="0">
                <a:latin typeface="+mn-lt"/>
              </a:rPr>
              <a:t>(</a:t>
            </a:r>
            <a:r>
              <a:rPr lang="en-US" altLang="zh-CN" sz="1600" b="1" i="1" dirty="0">
                <a:solidFill>
                  <a:srgbClr val="FF0000"/>
                </a:solidFill>
                <a:latin typeface="+mn-lt"/>
              </a:rPr>
              <a:t>4-7</a:t>
            </a:r>
            <a:r>
              <a:rPr lang="en-US" altLang="zh-CN" sz="1600" i="1" dirty="0">
                <a:latin typeface="+mn-lt"/>
              </a:rPr>
              <a:t> exemplars)</a:t>
            </a:r>
            <a:r>
              <a:rPr lang="en-US" altLang="zh-CN" sz="1600" dirty="0">
                <a:latin typeface="+mn-lt"/>
              </a:rPr>
              <a:t>,</a:t>
            </a:r>
            <a:r>
              <a:rPr lang="zh-CN" altLang="en-US" sz="1600" dirty="0">
                <a:latin typeface="+mn-lt"/>
              </a:rPr>
              <a:t> </a:t>
            </a:r>
            <a:r>
              <a:rPr lang="en-US" altLang="zh-CN" sz="1600" dirty="0">
                <a:latin typeface="+mn-lt"/>
              </a:rPr>
              <a:t>and </a:t>
            </a:r>
            <a:r>
              <a:rPr lang="en-US" altLang="zh-CN" sz="1600" i="1" dirty="0">
                <a:solidFill>
                  <a:srgbClr val="7030A0"/>
                </a:solidFill>
                <a:latin typeface="+mn-lt"/>
              </a:rPr>
              <a:t>Symbolic</a:t>
            </a:r>
            <a:r>
              <a:rPr lang="en-US" altLang="zh-CN" sz="1600" dirty="0">
                <a:latin typeface="+mn-lt"/>
              </a:rPr>
              <a:t> Reasoning</a:t>
            </a:r>
          </a:p>
          <a:p>
            <a:pPr>
              <a:buClr>
                <a:srgbClr val="CC0000"/>
              </a:buClr>
            </a:pPr>
            <a:r>
              <a:rPr lang="en-US" altLang="zh-CN" sz="1600" b="1" dirty="0">
                <a:latin typeface="+mn-lt"/>
              </a:rPr>
              <a:t>Applied Models</a:t>
            </a:r>
            <a:r>
              <a:rPr lang="en-US" altLang="zh-CN" sz="1600" dirty="0">
                <a:latin typeface="+mn-lt"/>
              </a:rPr>
              <a:t>:</a:t>
            </a:r>
            <a:r>
              <a:rPr lang="zh-CN" altLang="en-US" sz="1600" dirty="0">
                <a:latin typeface="+mn-lt"/>
              </a:rPr>
              <a:t> </a:t>
            </a:r>
            <a:r>
              <a:rPr lang="en-US" altLang="zh-CN" sz="1600" dirty="0">
                <a:solidFill>
                  <a:srgbClr val="7030A0"/>
                </a:solidFill>
                <a:latin typeface="+mn-lt"/>
              </a:rPr>
              <a:t>UL2</a:t>
            </a:r>
            <a:r>
              <a:rPr lang="zh-CN" altLang="en-US" sz="1600" dirty="0">
                <a:latin typeface="+mn-lt"/>
              </a:rPr>
              <a:t> </a:t>
            </a:r>
            <a:r>
              <a:rPr lang="en-US" altLang="zh-CN" sz="1600" dirty="0">
                <a:latin typeface="+mn-lt"/>
              </a:rPr>
              <a:t>20B,</a:t>
            </a:r>
            <a:r>
              <a:rPr lang="zh-CN" altLang="en-US" sz="1600" dirty="0">
                <a:latin typeface="+mn-lt"/>
              </a:rPr>
              <a:t> </a:t>
            </a:r>
            <a:r>
              <a:rPr lang="en-US" altLang="zh-CN" sz="1600" dirty="0">
                <a:solidFill>
                  <a:srgbClr val="7030A0"/>
                </a:solidFill>
                <a:latin typeface="+mn-lt"/>
              </a:rPr>
              <a:t>GPT-3</a:t>
            </a:r>
            <a:r>
              <a:rPr lang="zh-CN" altLang="en-US" sz="1600" dirty="0">
                <a:latin typeface="+mn-lt"/>
              </a:rPr>
              <a:t> </a:t>
            </a:r>
            <a:r>
              <a:rPr lang="en-US" altLang="zh-CN" sz="1600" dirty="0">
                <a:latin typeface="+mn-lt"/>
              </a:rPr>
              <a:t>(code-davinci001 and code-davinci-002 from the Codex series</a:t>
            </a:r>
            <a:r>
              <a:rPr lang="zh-CN" altLang="en-US" sz="1600" dirty="0">
                <a:latin typeface="+mn-lt"/>
              </a:rPr>
              <a:t> </a:t>
            </a:r>
            <a:r>
              <a:rPr lang="en-US" altLang="zh-CN" sz="1600" dirty="0">
                <a:latin typeface="+mn-lt"/>
              </a:rPr>
              <a:t>175B),</a:t>
            </a:r>
            <a:r>
              <a:rPr lang="zh-CN" altLang="en-US" sz="1600" dirty="0">
                <a:latin typeface="+mn-lt"/>
              </a:rPr>
              <a:t> </a:t>
            </a:r>
            <a:r>
              <a:rPr lang="en-HK" altLang="zh-CN" sz="1600" dirty="0">
                <a:solidFill>
                  <a:srgbClr val="7030A0"/>
                </a:solidFill>
                <a:latin typeface="+mn-lt"/>
              </a:rPr>
              <a:t>Codex</a:t>
            </a:r>
            <a:r>
              <a:rPr lang="zh-CN" altLang="en-US" sz="1600" dirty="0">
                <a:latin typeface="+mn-lt"/>
              </a:rPr>
              <a:t> </a:t>
            </a:r>
            <a:r>
              <a:rPr lang="en-US" altLang="zh-CN" sz="1600" dirty="0">
                <a:latin typeface="+mn-lt"/>
              </a:rPr>
              <a:t>(code-davinci-002</a:t>
            </a:r>
            <a:r>
              <a:rPr lang="zh-CN" altLang="en-US" sz="1600" dirty="0">
                <a:latin typeface="+mn-lt"/>
              </a:rPr>
              <a:t> </a:t>
            </a:r>
            <a:r>
              <a:rPr lang="en-US" altLang="zh-CN" sz="1600" dirty="0">
                <a:latin typeface="+mn-lt"/>
              </a:rPr>
              <a:t>14.8B),</a:t>
            </a:r>
            <a:r>
              <a:rPr lang="zh-CN" altLang="en-US" sz="1600" dirty="0">
                <a:latin typeface="+mn-lt"/>
              </a:rPr>
              <a:t> </a:t>
            </a:r>
            <a:r>
              <a:rPr lang="en-US" altLang="zh-CN" sz="1600" dirty="0" err="1">
                <a:solidFill>
                  <a:srgbClr val="7030A0"/>
                </a:solidFill>
                <a:latin typeface="+mn-lt"/>
              </a:rPr>
              <a:t>LaMDA</a:t>
            </a:r>
            <a:r>
              <a:rPr lang="zh-CN" altLang="en-US" sz="1600" dirty="0">
                <a:solidFill>
                  <a:srgbClr val="7030A0"/>
                </a:solidFill>
                <a:latin typeface="+mn-lt"/>
              </a:rPr>
              <a:t> </a:t>
            </a:r>
            <a:r>
              <a:rPr lang="en-US" altLang="zh-CN" sz="1600" dirty="0">
                <a:latin typeface="+mn-lt"/>
              </a:rPr>
              <a:t>137B,</a:t>
            </a:r>
            <a:r>
              <a:rPr lang="zh-CN" altLang="en-US" sz="1600" dirty="0">
                <a:latin typeface="+mn-lt"/>
              </a:rPr>
              <a:t> </a:t>
            </a:r>
            <a:r>
              <a:rPr lang="en-US" altLang="zh-CN" sz="1600" dirty="0">
                <a:latin typeface="+mn-lt"/>
              </a:rPr>
              <a:t>and </a:t>
            </a:r>
            <a:r>
              <a:rPr lang="en-US" altLang="zh-CN" sz="1600" dirty="0" err="1">
                <a:solidFill>
                  <a:srgbClr val="7030A0"/>
                </a:solidFill>
                <a:latin typeface="+mn-lt"/>
              </a:rPr>
              <a:t>PaLM</a:t>
            </a:r>
            <a:r>
              <a:rPr lang="zh-CN" altLang="en-US" sz="1600" dirty="0">
                <a:solidFill>
                  <a:srgbClr val="7030A0"/>
                </a:solidFill>
                <a:latin typeface="+mn-lt"/>
              </a:rPr>
              <a:t> </a:t>
            </a:r>
            <a:r>
              <a:rPr lang="en-US" altLang="zh-CN" sz="1600" dirty="0">
                <a:latin typeface="+mn-lt"/>
              </a:rPr>
              <a:t>540B</a:t>
            </a:r>
          </a:p>
        </p:txBody>
      </p:sp>
      <p:pic>
        <p:nvPicPr>
          <p:cNvPr id="15" name="Picture 14">
            <a:extLst>
              <a:ext uri="{FF2B5EF4-FFF2-40B4-BE49-F238E27FC236}">
                <a16:creationId xmlns:a16="http://schemas.microsoft.com/office/drawing/2014/main" id="{3619DDBA-F8B3-3F22-C6E1-E9B4E2848C23}"/>
              </a:ext>
            </a:extLst>
          </p:cNvPr>
          <p:cNvPicPr>
            <a:picLocks noChangeAspect="1"/>
          </p:cNvPicPr>
          <p:nvPr/>
        </p:nvPicPr>
        <p:blipFill>
          <a:blip r:embed="rId4"/>
          <a:stretch>
            <a:fillRect/>
          </a:stretch>
        </p:blipFill>
        <p:spPr>
          <a:xfrm>
            <a:off x="994241" y="2675563"/>
            <a:ext cx="7155517" cy="1944216"/>
          </a:xfrm>
          <a:prstGeom prst="rect">
            <a:avLst/>
          </a:prstGeom>
        </p:spPr>
      </p:pic>
    </p:spTree>
    <p:extLst>
      <p:ext uri="{BB962C8B-B14F-4D97-AF65-F5344CB8AC3E}">
        <p14:creationId xmlns:p14="http://schemas.microsoft.com/office/powerpoint/2010/main" val="14197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40918"/>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sp>
        <p:nvSpPr>
          <p:cNvPr id="14" name="Rectangle 3">
            <a:extLst>
              <a:ext uri="{FF2B5EF4-FFF2-40B4-BE49-F238E27FC236}">
                <a16:creationId xmlns:a16="http://schemas.microsoft.com/office/drawing/2014/main" id="{9553689D-EF97-3B7E-F296-B5B273A1C34D}"/>
              </a:ext>
            </a:extLst>
          </p:cNvPr>
          <p:cNvSpPr>
            <a:spLocks noGrp="1" noChangeArrowheads="1"/>
          </p:cNvSpPr>
          <p:nvPr>
            <p:ph idx="1"/>
          </p:nvPr>
        </p:nvSpPr>
        <p:spPr>
          <a:xfrm>
            <a:off x="384113" y="1213263"/>
            <a:ext cx="8479854" cy="1132590"/>
          </a:xfrm>
        </p:spPr>
        <p:txBody>
          <a:bodyPr/>
          <a:lstStyle/>
          <a:p>
            <a:pPr>
              <a:buClr>
                <a:srgbClr val="CC0000"/>
              </a:buClr>
            </a:pPr>
            <a:r>
              <a:rPr lang="en-US" altLang="en-US" sz="1600" b="1" dirty="0">
                <a:latin typeface="+mn-lt"/>
              </a:rPr>
              <a:t>Sampling Strategies</a:t>
            </a:r>
            <a:r>
              <a:rPr lang="zh-CN" altLang="en-US" sz="1600" b="1" dirty="0">
                <a:latin typeface="+mn-lt"/>
              </a:rPr>
              <a:t> </a:t>
            </a:r>
            <a:r>
              <a:rPr lang="en-US" altLang="zh-CN" sz="1600" b="1" dirty="0">
                <a:latin typeface="+mn-lt"/>
              </a:rPr>
              <a:t>Impact</a:t>
            </a:r>
            <a:r>
              <a:rPr lang="en-US" altLang="zh-CN" sz="1600" dirty="0">
                <a:latin typeface="+mn-lt"/>
              </a:rPr>
              <a:t>:</a:t>
            </a:r>
            <a:r>
              <a:rPr lang="zh-CN" altLang="en-US" sz="1600" dirty="0">
                <a:latin typeface="+mn-lt"/>
              </a:rPr>
              <a:t> </a:t>
            </a:r>
            <a:br>
              <a:rPr lang="en-HK" altLang="zh-CN" sz="1600" dirty="0">
                <a:latin typeface="+mn-lt"/>
              </a:rPr>
            </a:br>
            <a:endParaRPr lang="en-US" altLang="zh-CN" sz="1600" dirty="0">
              <a:latin typeface="+mn-lt"/>
            </a:endParaRPr>
          </a:p>
        </p:txBody>
      </p:sp>
      <p:pic>
        <p:nvPicPr>
          <p:cNvPr id="2" name="Picture 1">
            <a:extLst>
              <a:ext uri="{FF2B5EF4-FFF2-40B4-BE49-F238E27FC236}">
                <a16:creationId xmlns:a16="http://schemas.microsoft.com/office/drawing/2014/main" id="{ED0C0660-BD9E-38F4-7ED7-6E7F7E72BCCD}"/>
              </a:ext>
            </a:extLst>
          </p:cNvPr>
          <p:cNvPicPr>
            <a:picLocks noChangeAspect="1"/>
          </p:cNvPicPr>
          <p:nvPr/>
        </p:nvPicPr>
        <p:blipFill>
          <a:blip r:embed="rId4"/>
          <a:stretch>
            <a:fillRect/>
          </a:stretch>
        </p:blipFill>
        <p:spPr>
          <a:xfrm>
            <a:off x="569722" y="1599347"/>
            <a:ext cx="7772400" cy="238939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1065CD6-115D-3E42-983E-A6D1EF1911EA}"/>
                  </a:ext>
                </a:extLst>
              </p:cNvPr>
              <p:cNvSpPr txBox="1">
                <a:spLocks noChangeArrowheads="1"/>
              </p:cNvSpPr>
              <p:nvPr/>
            </p:nvSpPr>
            <p:spPr bwMode="auto">
              <a:xfrm>
                <a:off x="594963" y="4024693"/>
                <a:ext cx="7721917" cy="5331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1200"/>
                  </a:lnSpc>
                  <a:buClr>
                    <a:srgbClr val="CC0000"/>
                  </a:buClr>
                </a:pPr>
                <a14:m>
                  <m:oMath xmlns:m="http://schemas.openxmlformats.org/officeDocument/2006/math">
                    <m:r>
                      <m:rPr>
                        <m:sty m:val="p"/>
                      </m:rPr>
                      <a:rPr lang="en-US" altLang="zh-CN" sz="1600" i="1" dirty="0" smtClean="0">
                        <a:latin typeface="Cambria Math" panose="02040503050406030204" pitchFamily="18" charset="0"/>
                      </a:rPr>
                      <m:t>T</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[0,</m:t>
                    </m:r>
                    <m:r>
                      <a:rPr lang="zh-CN" altLang="en-US" sz="1600" b="0" i="1" dirty="0" smtClean="0">
                        <a:latin typeface="Cambria Math" panose="02040503050406030204" pitchFamily="18" charset="0"/>
                        <a:ea typeface="Cambria Math" panose="02040503050406030204" pitchFamily="18" charset="0"/>
                      </a:rPr>
                      <m:t> </m:t>
                    </m:r>
                    <m:r>
                      <a:rPr lang="en-US" altLang="zh-CN" sz="1600" b="0" i="1" dirty="0" smtClean="0">
                        <a:latin typeface="Cambria Math" panose="02040503050406030204" pitchFamily="18" charset="0"/>
                        <a:ea typeface="Cambria Math" panose="02040503050406030204" pitchFamily="18" charset="0"/>
                      </a:rPr>
                      <m:t>1]</m:t>
                    </m:r>
                    <m:r>
                      <a:rPr lang="en-US" altLang="zh-CN" sz="1600" i="1" dirty="0" smtClean="0">
                        <a:latin typeface="Cambria Math" panose="02040503050406030204" pitchFamily="18" charset="0"/>
                      </a:rPr>
                      <m:t> </m:t>
                    </m:r>
                  </m:oMath>
                </a14:m>
                <a:r>
                  <a:rPr lang="en-US" altLang="zh-CN" sz="1600" dirty="0">
                    <a:latin typeface="+mn-lt"/>
                  </a:rPr>
                  <a:t>:</a:t>
                </a:r>
                <a:r>
                  <a:rPr lang="zh-CN" altLang="en-US" sz="1600" dirty="0">
                    <a:latin typeface="+mn-lt"/>
                  </a:rPr>
                  <a:t> </a:t>
                </a:r>
                <a:r>
                  <a:rPr lang="en-US" altLang="zh-CN" sz="1600" i="1" dirty="0">
                    <a:latin typeface="+mn-lt"/>
                  </a:rPr>
                  <a:t>Temperature</a:t>
                </a:r>
                <a:r>
                  <a:rPr lang="en-US" altLang="zh-CN" sz="1600" dirty="0">
                    <a:latin typeface="+mn-lt"/>
                  </a:rPr>
                  <a:t> in </a:t>
                </a:r>
                <a:r>
                  <a:rPr lang="en-US" altLang="zh-CN" sz="1600" b="1" dirty="0">
                    <a:solidFill>
                      <a:srgbClr val="C00000"/>
                    </a:solidFill>
                    <a:latin typeface="+mn-lt"/>
                  </a:rPr>
                  <a:t>Temperature Sampling</a:t>
                </a:r>
              </a:p>
              <a:p>
                <a:pPr>
                  <a:lnSpc>
                    <a:spcPts val="1200"/>
                  </a:lnSpc>
                  <a:buClr>
                    <a:srgbClr val="CC0000"/>
                  </a:buClr>
                </a:pPr>
                <a14:m>
                  <m:oMath xmlns:m="http://schemas.openxmlformats.org/officeDocument/2006/math">
                    <m:r>
                      <a:rPr lang="en-US" altLang="zh-CN" sz="1600" i="1" dirty="0">
                        <a:latin typeface="Cambria Math" panose="02040503050406030204" pitchFamily="18" charset="0"/>
                      </a:rPr>
                      <m:t>𝑘</m:t>
                    </m:r>
                    <m:r>
                      <a:rPr lang="en-US" altLang="zh-CN" sz="1600" i="1" dirty="0" smtClean="0">
                        <a:latin typeface="Cambria Math" panose="02040503050406030204" pitchFamily="18" charset="0"/>
                      </a:rPr>
                      <m:t> </m:t>
                    </m:r>
                  </m:oMath>
                </a14:m>
                <a:r>
                  <a:rPr lang="en-US" altLang="zh-CN" sz="1600" dirty="0">
                    <a:latin typeface="+mn-lt"/>
                  </a:rPr>
                  <a:t>:</a:t>
                </a:r>
                <a:r>
                  <a:rPr lang="zh-CN" altLang="en-US" sz="1600" dirty="0">
                    <a:latin typeface="+mn-lt"/>
                  </a:rPr>
                  <a:t> </a:t>
                </a:r>
                <a:r>
                  <a:rPr lang="en-US" altLang="zh-CN" sz="1600" b="1" dirty="0">
                    <a:solidFill>
                      <a:srgbClr val="C00000"/>
                    </a:solidFill>
                    <a:latin typeface="+mn-lt"/>
                  </a:rPr>
                  <a:t>Top-</a:t>
                </a:r>
                <a:r>
                  <a:rPr lang="en-US" altLang="zh-CN" sz="1600" b="1" i="1" dirty="0">
                    <a:solidFill>
                      <a:srgbClr val="C00000"/>
                    </a:solidFill>
                    <a:latin typeface="+mn-lt"/>
                  </a:rPr>
                  <a:t>k</a:t>
                </a:r>
                <a:r>
                  <a:rPr lang="zh-CN" altLang="en-US" sz="1600" b="1" dirty="0">
                    <a:solidFill>
                      <a:srgbClr val="C00000"/>
                    </a:solidFill>
                    <a:latin typeface="+mn-lt"/>
                  </a:rPr>
                  <a:t> </a:t>
                </a:r>
                <a:r>
                  <a:rPr lang="en-US" altLang="zh-CN" sz="1600" b="1" dirty="0">
                    <a:solidFill>
                      <a:srgbClr val="C00000"/>
                    </a:solidFill>
                    <a:latin typeface="+mn-lt"/>
                  </a:rPr>
                  <a:t>Sampling</a:t>
                </a:r>
              </a:p>
              <a:p>
                <a:pPr>
                  <a:lnSpc>
                    <a:spcPts val="1200"/>
                  </a:lnSpc>
                  <a:buClr>
                    <a:srgbClr val="CC0000"/>
                  </a:buClr>
                </a:pPr>
                <a14:m>
                  <m:oMath xmlns:m="http://schemas.openxmlformats.org/officeDocument/2006/math">
                    <m:r>
                      <a:rPr lang="en-US" altLang="zh-CN" sz="1600" i="1" dirty="0">
                        <a:latin typeface="Cambria Math" panose="02040503050406030204" pitchFamily="18" charset="0"/>
                      </a:rPr>
                      <m:t>𝑝</m:t>
                    </m:r>
                    <m:r>
                      <a:rPr lang="en-US" altLang="zh-CN" sz="1600" i="1" dirty="0">
                        <a:latin typeface="Cambria Math" panose="02040503050406030204" pitchFamily="18" charset="0"/>
                        <a:ea typeface="Cambria Math" panose="02040503050406030204" pitchFamily="18" charset="0"/>
                      </a:rPr>
                      <m:t>∈[0,</m:t>
                    </m:r>
                    <m:r>
                      <a:rPr lang="zh-CN" altLang="en-US" sz="1600" i="1" dirty="0">
                        <a:latin typeface="Cambria Math" panose="02040503050406030204" pitchFamily="18" charset="0"/>
                        <a:ea typeface="Cambria Math" panose="02040503050406030204" pitchFamily="18" charset="0"/>
                      </a:rPr>
                      <m:t> </m:t>
                    </m:r>
                    <m:r>
                      <a:rPr lang="en-US" altLang="zh-CN" sz="1600" i="1" dirty="0">
                        <a:latin typeface="Cambria Math" panose="02040503050406030204" pitchFamily="18" charset="0"/>
                        <a:ea typeface="Cambria Math" panose="02040503050406030204" pitchFamily="18" charset="0"/>
                      </a:rPr>
                      <m:t>1]</m:t>
                    </m:r>
                  </m:oMath>
                </a14:m>
                <a:r>
                  <a:rPr lang="en-US" altLang="zh-CN" sz="1600" dirty="0">
                    <a:latin typeface="+mn-lt"/>
                  </a:rPr>
                  <a:t>:</a:t>
                </a:r>
                <a:r>
                  <a:rPr lang="zh-CN" altLang="en-US" sz="1600" dirty="0">
                    <a:latin typeface="+mn-lt"/>
                  </a:rPr>
                  <a:t> </a:t>
                </a:r>
                <a:r>
                  <a:rPr lang="en-US" altLang="zh-CN" sz="1600" dirty="0">
                    <a:latin typeface="+mn-lt"/>
                  </a:rPr>
                  <a:t>Top-</a:t>
                </a:r>
                <a:r>
                  <a:rPr lang="en-US" altLang="zh-CN" sz="1600" i="1" dirty="0">
                    <a:latin typeface="+mn-lt"/>
                  </a:rPr>
                  <a:t>p</a:t>
                </a:r>
                <a:r>
                  <a:rPr lang="zh-CN" altLang="en-US" sz="1600" dirty="0">
                    <a:latin typeface="+mn-lt"/>
                  </a:rPr>
                  <a:t> </a:t>
                </a:r>
                <a:r>
                  <a:rPr lang="en-US" altLang="zh-CN" sz="1600" dirty="0">
                    <a:latin typeface="+mn-lt"/>
                  </a:rPr>
                  <a:t>Sampling (</a:t>
                </a:r>
                <a:r>
                  <a:rPr lang="en-US" altLang="zh-CN" sz="1600" b="1" dirty="0">
                    <a:solidFill>
                      <a:srgbClr val="C00000"/>
                    </a:solidFill>
                    <a:latin typeface="+mn-lt"/>
                  </a:rPr>
                  <a:t>Nucleus Sampling</a:t>
                </a:r>
                <a:r>
                  <a:rPr lang="en-US" altLang="zh-CN" sz="1600" dirty="0">
                    <a:latin typeface="+mn-lt"/>
                  </a:rPr>
                  <a:t>)</a:t>
                </a:r>
                <a:endParaRPr lang="en-HK" altLang="zh-CN" sz="1600" dirty="0">
                  <a:latin typeface="+mn-lt"/>
                </a:endParaRPr>
              </a:p>
            </p:txBody>
          </p:sp>
        </mc:Choice>
        <mc:Fallback xmlns="">
          <p:sp>
            <p:nvSpPr>
              <p:cNvPr id="4" name="Rectangle 3">
                <a:extLst>
                  <a:ext uri="{FF2B5EF4-FFF2-40B4-BE49-F238E27FC236}">
                    <a16:creationId xmlns:a16="http://schemas.microsoft.com/office/drawing/2014/main" id="{01065CD6-115D-3E42-983E-A6D1EF1911EA}"/>
                  </a:ext>
                </a:extLst>
              </p:cNvPr>
              <p:cNvSpPr txBox="1">
                <a:spLocks noRot="1" noChangeAspect="1" noMove="1" noResize="1" noEditPoints="1" noAdjustHandles="1" noChangeArrowheads="1" noChangeShapeType="1" noTextEdit="1"/>
              </p:cNvSpPr>
              <p:nvPr/>
            </p:nvSpPr>
            <p:spPr bwMode="auto">
              <a:xfrm>
                <a:off x="594963" y="4024693"/>
                <a:ext cx="7721917" cy="533120"/>
              </a:xfrm>
              <a:prstGeom prst="rect">
                <a:avLst/>
              </a:prstGeom>
              <a:blipFill>
                <a:blip r:embed="rId5"/>
                <a:stretch>
                  <a:fillRect l="-493" t="-15909" b="-545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050E6F-2EFD-380E-C26A-EC9889D087F7}"/>
                  </a:ext>
                </a:extLst>
              </p:cNvPr>
              <p:cNvSpPr txBox="1"/>
              <p:nvPr/>
            </p:nvSpPr>
            <p:spPr>
              <a:xfrm>
                <a:off x="3707904" y="4109148"/>
                <a:ext cx="5347698" cy="558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dirty="0" smtClean="0">
                          <a:solidFill>
                            <a:schemeClr val="tx1"/>
                          </a:solidFill>
                          <a:latin typeface="Cambria Math" panose="02040503050406030204" pitchFamily="18" charset="0"/>
                          <a:ea typeface="Cambria Math" panose="02040503050406030204" pitchFamily="18" charset="0"/>
                        </a:rPr>
                        <m:t>𝑝</m:t>
                      </m:r>
                      <m:d>
                        <m:dPr>
                          <m:ctrlPr>
                            <a:rPr lang="en-US" altLang="zh-CN" sz="1400" i="1" dirty="0">
                              <a:solidFill>
                                <a:schemeClr val="tx1"/>
                              </a:solidFill>
                              <a:latin typeface="Cambria Math" panose="02040503050406030204" pitchFamily="18" charset="0"/>
                              <a:ea typeface="Cambria Math" panose="02040503050406030204" pitchFamily="18" charset="0"/>
                            </a:rPr>
                          </m:ctrlPr>
                        </m:dPr>
                        <m:e>
                          <m:sSub>
                            <m:sSubPr>
                              <m:ctrlPr>
                                <a:rPr lang="en-US" altLang="zh-CN" sz="1400" i="1" dirty="0">
                                  <a:solidFill>
                                    <a:schemeClr val="tx1"/>
                                  </a:solidFill>
                                  <a:latin typeface="Cambria Math" panose="02040503050406030204" pitchFamily="18" charset="0"/>
                                </a:rPr>
                              </m:ctrlPr>
                            </m:sSubPr>
                            <m:e>
                              <m:r>
                                <a:rPr lang="en-US" altLang="zh-CN" sz="1400" i="1" dirty="0">
                                  <a:solidFill>
                                    <a:schemeClr val="tx1"/>
                                  </a:solidFill>
                                  <a:latin typeface="Cambria Math" panose="02040503050406030204" pitchFamily="18" charset="0"/>
                                </a:rPr>
                                <m:t>𝑥</m:t>
                              </m:r>
                            </m:e>
                            <m:sub>
                              <m:r>
                                <a:rPr lang="en-US" altLang="zh-CN" sz="1400" i="1" dirty="0">
                                  <a:solidFill>
                                    <a:schemeClr val="tx1"/>
                                  </a:solidFill>
                                  <a:latin typeface="Cambria Math" panose="02040503050406030204" pitchFamily="18" charset="0"/>
                                </a:rPr>
                                <m:t>𝑙</m:t>
                              </m:r>
                            </m:sub>
                          </m:sSub>
                          <m:r>
                            <a:rPr lang="en-US" altLang="zh-CN" sz="1400" i="1" dirty="0">
                              <a:solidFill>
                                <a:schemeClr val="tx1"/>
                              </a:solidFill>
                              <a:latin typeface="Cambria Math" panose="02040503050406030204" pitchFamily="18" charset="0"/>
                            </a:rPr>
                            <m:t>|</m:t>
                          </m:r>
                          <m:sSub>
                            <m:sSubPr>
                              <m:ctrlPr>
                                <a:rPr lang="en-US" altLang="zh-CN" sz="1400" i="1" dirty="0">
                                  <a:solidFill>
                                    <a:schemeClr val="tx1"/>
                                  </a:solidFill>
                                  <a:latin typeface="Cambria Math" panose="02040503050406030204" pitchFamily="18" charset="0"/>
                                </a:rPr>
                              </m:ctrlPr>
                            </m:sSubPr>
                            <m:e>
                              <m:r>
                                <a:rPr lang="en-US" altLang="zh-CN" sz="1400" i="1" dirty="0">
                                  <a:solidFill>
                                    <a:schemeClr val="tx1"/>
                                  </a:solidFill>
                                  <a:latin typeface="Cambria Math" panose="02040503050406030204" pitchFamily="18" charset="0"/>
                                </a:rPr>
                                <m:t>𝑥</m:t>
                              </m:r>
                            </m:e>
                            <m:sub>
                              <m:r>
                                <a:rPr lang="en-US" altLang="zh-CN" sz="1400" i="1" dirty="0">
                                  <a:solidFill>
                                    <a:schemeClr val="tx1"/>
                                  </a:solidFill>
                                  <a:latin typeface="Cambria Math" panose="02040503050406030204" pitchFamily="18" charset="0"/>
                                </a:rPr>
                                <m:t>&lt;</m:t>
                              </m:r>
                              <m:r>
                                <a:rPr lang="en-US" altLang="zh-CN" sz="1400" i="1" dirty="0">
                                  <a:solidFill>
                                    <a:schemeClr val="tx1"/>
                                  </a:solidFill>
                                  <a:latin typeface="Cambria Math" panose="02040503050406030204" pitchFamily="18" charset="0"/>
                                </a:rPr>
                                <m:t>𝑙</m:t>
                              </m:r>
                            </m:sub>
                          </m:sSub>
                        </m:e>
                      </m:d>
                      <m:r>
                        <a:rPr lang="en-US" altLang="zh-CN" sz="1400" b="0" i="1" dirty="0" smtClean="0">
                          <a:solidFill>
                            <a:schemeClr val="tx1"/>
                          </a:solidFill>
                          <a:latin typeface="Cambria Math" panose="02040503050406030204" pitchFamily="18" charset="0"/>
                          <a:ea typeface="Cambria Math" panose="02040503050406030204" pitchFamily="18" charset="0"/>
                        </a:rPr>
                        <m:t>=</m:t>
                      </m:r>
                      <m:f>
                        <m:fPr>
                          <m:ctrlPr>
                            <a:rPr lang="en-US" altLang="zh-CN" sz="1400" b="0" i="1" dirty="0" smtClean="0">
                              <a:solidFill>
                                <a:schemeClr val="tx1"/>
                              </a:solidFill>
                              <a:latin typeface="Cambria Math" panose="02040503050406030204" pitchFamily="18" charset="0"/>
                              <a:ea typeface="Cambria Math" panose="02040503050406030204" pitchFamily="18" charset="0"/>
                            </a:rPr>
                          </m:ctrlPr>
                        </m:fPr>
                        <m:num>
                          <m:r>
                            <m:rPr>
                              <m:sty m:val="p"/>
                            </m:rPr>
                            <a:rPr lang="en-US" altLang="zh-CN" sz="1400" i="1" dirty="0">
                              <a:latin typeface="Cambria Math" panose="02040503050406030204" pitchFamily="18" charset="0"/>
                              <a:ea typeface="Cambria Math" panose="02040503050406030204" pitchFamily="18" charset="0"/>
                            </a:rPr>
                            <m:t>exp</m:t>
                          </m:r>
                          <m:d>
                            <m:dPr>
                              <m:ctrlPr>
                                <a:rPr lang="en-US" altLang="zh-CN" sz="1400" i="1" dirty="0" smtClean="0">
                                  <a:latin typeface="Cambria Math" panose="02040503050406030204" pitchFamily="18" charset="0"/>
                                  <a:ea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𝑥</m:t>
                                  </m:r>
                                </m:e>
                                <m:sub>
                                  <m:r>
                                    <a:rPr lang="en-US" altLang="zh-CN" sz="1400" i="1" dirty="0">
                                      <a:latin typeface="Cambria Math" panose="02040503050406030204" pitchFamily="18" charset="0"/>
                                    </a:rPr>
                                    <m:t>𝑙</m:t>
                                  </m:r>
                                </m:sub>
                              </m:sSub>
                              <m:r>
                                <a:rPr lang="en-US" altLang="zh-CN" sz="1400" b="0" i="1" dirty="0" smtClean="0">
                                  <a:latin typeface="Cambria Math" panose="02040503050406030204" pitchFamily="18" charset="0"/>
                                </a:rPr>
                                <m:t>/</m:t>
                              </m:r>
                              <m:r>
                                <m:rPr>
                                  <m:sty m:val="p"/>
                                </m:rPr>
                                <a:rPr lang="en-US" altLang="zh-CN" sz="1400" i="1" dirty="0">
                                  <a:latin typeface="Cambria Math" panose="02040503050406030204" pitchFamily="18" charset="0"/>
                                </a:rPr>
                                <m:t>T</m:t>
                              </m:r>
                            </m:e>
                          </m:d>
                        </m:num>
                        <m:den>
                          <m:nary>
                            <m:naryPr>
                              <m:chr m:val="∑"/>
                              <m:limLoc m:val="subSup"/>
                              <m:supHide m:val="on"/>
                              <m:ctrlPr>
                                <a:rPr lang="en-US" altLang="zh-CN" sz="1400" b="0" i="1" dirty="0" smtClean="0">
                                  <a:solidFill>
                                    <a:schemeClr val="tx1"/>
                                  </a:solidFill>
                                  <a:latin typeface="Cambria Math" panose="02040503050406030204" pitchFamily="18" charset="0"/>
                                  <a:ea typeface="Cambria Math" panose="02040503050406030204" pitchFamily="18" charset="0"/>
                                </a:rPr>
                              </m:ctrlPr>
                            </m:naryPr>
                            <m:sub>
                              <m:r>
                                <m:rPr>
                                  <m:brk m:alnAt="9"/>
                                </m:rPr>
                                <a:rPr lang="en-US" altLang="zh-CN" sz="1400" i="1" dirty="0">
                                  <a:latin typeface="Cambria Math" panose="02040503050406030204" pitchFamily="18" charset="0"/>
                                  <a:ea typeface="Cambria Math" panose="02040503050406030204" pitchFamily="18" charset="0"/>
                                </a:rPr>
                                <m:t>𝐾</m:t>
                              </m:r>
                            </m:sub>
                            <m:sup/>
                            <m:e>
                              <m:r>
                                <m:rPr>
                                  <m:sty m:val="p"/>
                                </m:rPr>
                                <a:rPr lang="en-US" altLang="zh-CN" sz="1400" i="1" dirty="0">
                                  <a:latin typeface="Cambria Math" panose="02040503050406030204" pitchFamily="18" charset="0"/>
                                  <a:ea typeface="Cambria Math" panose="02040503050406030204" pitchFamily="18" charset="0"/>
                                </a:rPr>
                                <m:t>exp</m:t>
                              </m:r>
                              <m:d>
                                <m:dPr>
                                  <m:ctrlPr>
                                    <a:rPr lang="en-US" altLang="zh-CN" sz="1400" i="1" dirty="0" smtClean="0">
                                      <a:latin typeface="Cambria Math" panose="02040503050406030204" pitchFamily="18" charset="0"/>
                                      <a:ea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𝑥</m:t>
                                      </m:r>
                                    </m:e>
                                    <m:sub>
                                      <m:r>
                                        <a:rPr lang="en-US" altLang="zh-CN" sz="1400" i="1" dirty="0">
                                          <a:latin typeface="Cambria Math" panose="02040503050406030204" pitchFamily="18" charset="0"/>
                                        </a:rPr>
                                        <m:t>𝑖</m:t>
                                      </m:r>
                                    </m:sub>
                                  </m:sSub>
                                  <m:r>
                                    <a:rPr lang="en-US" altLang="zh-CN" sz="1400" b="0" i="1" dirty="0" smtClean="0">
                                      <a:latin typeface="Cambria Math" panose="02040503050406030204" pitchFamily="18" charset="0"/>
                                    </a:rPr>
                                    <m:t>/</m:t>
                                  </m:r>
                                  <m:r>
                                    <m:rPr>
                                      <m:sty m:val="p"/>
                                    </m:rPr>
                                    <a:rPr lang="en-US" altLang="zh-CN" sz="1400" i="1" dirty="0">
                                      <a:latin typeface="Cambria Math" panose="02040503050406030204" pitchFamily="18" charset="0"/>
                                    </a:rPr>
                                    <m:t>T</m:t>
                                  </m:r>
                                </m:e>
                              </m:d>
                            </m:e>
                          </m:nary>
                        </m:den>
                      </m:f>
                      <m:r>
                        <a:rPr lang="en-US" altLang="zh-CN" sz="1400" b="0" i="1" dirty="0"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7" name="TextBox 6">
                <a:extLst>
                  <a:ext uri="{FF2B5EF4-FFF2-40B4-BE49-F238E27FC236}">
                    <a16:creationId xmlns:a16="http://schemas.microsoft.com/office/drawing/2014/main" id="{7A050E6F-2EFD-380E-C26A-EC9889D087F7}"/>
                  </a:ext>
                </a:extLst>
              </p:cNvPr>
              <p:cNvSpPr txBox="1">
                <a:spLocks noRot="1" noChangeAspect="1" noMove="1" noResize="1" noEditPoints="1" noAdjustHandles="1" noChangeArrowheads="1" noChangeShapeType="1" noTextEdit="1"/>
              </p:cNvSpPr>
              <p:nvPr/>
            </p:nvSpPr>
            <p:spPr>
              <a:xfrm>
                <a:off x="3707904" y="4109148"/>
                <a:ext cx="5347698" cy="558807"/>
              </a:xfrm>
              <a:prstGeom prst="rect">
                <a:avLst/>
              </a:prstGeom>
              <a:blipFill>
                <a:blip r:embed="rId6"/>
                <a:stretch>
                  <a:fillRect t="-15556" b="-91111"/>
                </a:stretch>
              </a:blipFill>
            </p:spPr>
            <p:txBody>
              <a:bodyPr/>
              <a:lstStyle/>
              <a:p>
                <a:r>
                  <a:rPr lang="en-US">
                    <a:noFill/>
                  </a:rPr>
                  <a:t> </a:t>
                </a:r>
              </a:p>
            </p:txBody>
          </p:sp>
        </mc:Fallback>
      </mc:AlternateContent>
    </p:spTree>
    <p:extLst>
      <p:ext uri="{BB962C8B-B14F-4D97-AF65-F5344CB8AC3E}">
        <p14:creationId xmlns:p14="http://schemas.microsoft.com/office/powerpoint/2010/main" val="2070359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r>
                  <a:rPr lang="en-US" altLang="en-US" sz="2800" dirty="0"/>
                  <a:t>Part </a:t>
                </a:r>
                <a:r>
                  <a:rPr lang="en-US" altLang="zh-CN" sz="2800" dirty="0"/>
                  <a:t>5</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Self-consistency Benefits Reasoning</a:t>
                </a:r>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04206"/>
            <a:ext cx="8846293" cy="276999"/>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Wang</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Self-Consistency Improves Chain of Thought Reasoning in Language Models,</a:t>
            </a:r>
            <a:r>
              <a:rPr lang="zh-CN" altLang="en-US" sz="1200" dirty="0">
                <a:latin typeface="+mn-lt"/>
              </a:rPr>
              <a:t> </a:t>
            </a:r>
            <a:r>
              <a:rPr lang="en-US" altLang="zh-CN" sz="1200" dirty="0">
                <a:latin typeface="+mn-lt"/>
              </a:rPr>
              <a:t>In</a:t>
            </a:r>
            <a:r>
              <a:rPr lang="zh-CN" altLang="en-US" sz="1200" dirty="0">
                <a:latin typeface="+mn-lt"/>
              </a:rPr>
              <a:t> </a:t>
            </a:r>
            <a:r>
              <a:rPr lang="en-US" altLang="zh-CN" sz="1200" dirty="0">
                <a:latin typeface="+mn-lt"/>
              </a:rPr>
              <a:t>ICLR’23.</a:t>
            </a:r>
          </a:p>
        </p:txBody>
      </p:sp>
      <p:sp>
        <p:nvSpPr>
          <p:cNvPr id="14" name="Rectangle 3">
            <a:extLst>
              <a:ext uri="{FF2B5EF4-FFF2-40B4-BE49-F238E27FC236}">
                <a16:creationId xmlns:a16="http://schemas.microsoft.com/office/drawing/2014/main" id="{9553689D-EF97-3B7E-F296-B5B273A1C34D}"/>
              </a:ext>
            </a:extLst>
          </p:cNvPr>
          <p:cNvSpPr>
            <a:spLocks noGrp="1" noChangeArrowheads="1"/>
          </p:cNvSpPr>
          <p:nvPr>
            <p:ph idx="1"/>
          </p:nvPr>
        </p:nvSpPr>
        <p:spPr>
          <a:xfrm>
            <a:off x="384113" y="1213263"/>
            <a:ext cx="8479854" cy="1132590"/>
          </a:xfrm>
        </p:spPr>
        <p:txBody>
          <a:bodyPr/>
          <a:lstStyle/>
          <a:p>
            <a:pPr>
              <a:buClr>
                <a:srgbClr val="CC0000"/>
              </a:buClr>
            </a:pPr>
            <a:r>
              <a:rPr lang="en-HK" altLang="en-US" sz="1600" dirty="0">
                <a:latin typeface="+mn-lt"/>
              </a:rPr>
              <a:t>Self</a:t>
            </a:r>
            <a:r>
              <a:rPr lang="en-US" altLang="zh-CN" sz="1600" dirty="0">
                <a:latin typeface="+mn-lt"/>
              </a:rPr>
              <a:t>-consistency improves </a:t>
            </a:r>
            <a:r>
              <a:rPr lang="en-US" altLang="zh-CN" sz="1600" b="1" dirty="0">
                <a:latin typeface="+mn-lt"/>
              </a:rPr>
              <a:t>Robustness to Imperfect Prompts</a:t>
            </a:r>
            <a:r>
              <a:rPr lang="zh-CN" altLang="en-US" sz="1600" b="1" dirty="0">
                <a:latin typeface="+mn-lt"/>
              </a:rPr>
              <a:t> </a:t>
            </a:r>
            <a:endParaRPr lang="en-US" altLang="zh-CN" sz="1600" dirty="0">
              <a:latin typeface="+mn-lt"/>
            </a:endParaRPr>
          </a:p>
        </p:txBody>
      </p:sp>
      <p:sp>
        <p:nvSpPr>
          <p:cNvPr id="4" name="Rectangle 3">
            <a:extLst>
              <a:ext uri="{FF2B5EF4-FFF2-40B4-BE49-F238E27FC236}">
                <a16:creationId xmlns:a16="http://schemas.microsoft.com/office/drawing/2014/main" id="{01065CD6-115D-3E42-983E-A6D1EF1911EA}"/>
              </a:ext>
            </a:extLst>
          </p:cNvPr>
          <p:cNvSpPr txBox="1">
            <a:spLocks noChangeArrowheads="1"/>
          </p:cNvSpPr>
          <p:nvPr/>
        </p:nvSpPr>
        <p:spPr bwMode="auto">
          <a:xfrm>
            <a:off x="2267744" y="4004508"/>
            <a:ext cx="2045277" cy="66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ts val="1200"/>
              </a:lnSpc>
              <a:buClr>
                <a:srgbClr val="CC0000"/>
              </a:buClr>
              <a:buNone/>
            </a:pPr>
            <a:r>
              <a:rPr lang="en-HK" altLang="zh-CN" sz="1600" b="1" dirty="0">
                <a:solidFill>
                  <a:srgbClr val="C00000"/>
                </a:solidFill>
                <a:latin typeface="+mn-lt"/>
              </a:rPr>
              <a:t>Robustness</a:t>
            </a:r>
          </a:p>
          <a:p>
            <a:pPr marL="0" indent="0" algn="ctr">
              <a:lnSpc>
                <a:spcPts val="1200"/>
              </a:lnSpc>
              <a:buClr>
                <a:srgbClr val="CC0000"/>
              </a:buClr>
              <a:buNone/>
            </a:pPr>
            <a:r>
              <a:rPr lang="en-HK" altLang="zh-CN" sz="1600" dirty="0">
                <a:latin typeface="+mn-lt"/>
              </a:rPr>
              <a:t>to</a:t>
            </a:r>
            <a:r>
              <a:rPr lang="zh-CN" altLang="en-US" sz="1600" dirty="0">
                <a:latin typeface="+mn-lt"/>
              </a:rPr>
              <a:t> </a:t>
            </a:r>
            <a:r>
              <a:rPr lang="en-US" altLang="zh-CN" sz="1600" dirty="0">
                <a:latin typeface="+mn-lt"/>
              </a:rPr>
              <a:t>Imperfect Prompts</a:t>
            </a:r>
            <a:endParaRPr lang="en-HK" altLang="zh-CN" sz="1600" dirty="0">
              <a:latin typeface="+mn-lt"/>
            </a:endParaRPr>
          </a:p>
        </p:txBody>
      </p:sp>
      <p:pic>
        <p:nvPicPr>
          <p:cNvPr id="8" name="Picture 7">
            <a:extLst>
              <a:ext uri="{FF2B5EF4-FFF2-40B4-BE49-F238E27FC236}">
                <a16:creationId xmlns:a16="http://schemas.microsoft.com/office/drawing/2014/main" id="{6D5971DA-5509-5C9A-E517-F9C5338959A2}"/>
              </a:ext>
            </a:extLst>
          </p:cNvPr>
          <p:cNvPicPr>
            <a:picLocks noChangeAspect="1"/>
          </p:cNvPicPr>
          <p:nvPr/>
        </p:nvPicPr>
        <p:blipFill>
          <a:blip r:embed="rId4"/>
          <a:stretch>
            <a:fillRect/>
          </a:stretch>
        </p:blipFill>
        <p:spPr>
          <a:xfrm>
            <a:off x="1043608" y="1814808"/>
            <a:ext cx="6766520" cy="2068347"/>
          </a:xfrm>
          <a:prstGeom prst="rect">
            <a:avLst/>
          </a:prstGeom>
        </p:spPr>
      </p:pic>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20EA4A0A-0AF2-DFC5-31F1-8E0DDC0BCB65}"/>
                  </a:ext>
                </a:extLst>
              </p:cNvPr>
              <p:cNvSpPr txBox="1">
                <a:spLocks noChangeArrowheads="1"/>
              </p:cNvSpPr>
              <p:nvPr/>
            </p:nvSpPr>
            <p:spPr bwMode="auto">
              <a:xfrm>
                <a:off x="5489513" y="3930237"/>
                <a:ext cx="2466870" cy="6951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ts val="1200"/>
                  </a:lnSpc>
                  <a:buClr>
                    <a:srgbClr val="CC0000"/>
                  </a:buClr>
                  <a:buNone/>
                </a:pPr>
                <a:r>
                  <a:rPr lang="en-HK" altLang="zh-CN" sz="1600" b="1" dirty="0">
                    <a:solidFill>
                      <a:srgbClr val="C00000"/>
                    </a:solidFill>
                    <a:latin typeface="+mn-lt"/>
                  </a:rPr>
                  <a:t>Uncertainty</a:t>
                </a:r>
                <a:r>
                  <a:rPr lang="zh-CN" altLang="en-US" sz="1600" b="1" dirty="0">
                    <a:solidFill>
                      <a:srgbClr val="C00000"/>
                    </a:solidFill>
                    <a:latin typeface="+mn-lt"/>
                  </a:rPr>
                  <a:t> </a:t>
                </a:r>
                <a:r>
                  <a:rPr lang="en-HK" altLang="zh-CN" sz="1600" b="1" dirty="0">
                    <a:solidFill>
                      <a:srgbClr val="C00000"/>
                    </a:solidFill>
                    <a:latin typeface="+mn-lt"/>
                  </a:rPr>
                  <a:t>Estimation</a:t>
                </a:r>
              </a:p>
              <a:p>
                <a:pPr marL="0" indent="0" algn="ctr">
                  <a:lnSpc>
                    <a:spcPts val="1600"/>
                  </a:lnSpc>
                  <a:buClr>
                    <a:srgbClr val="CC0000"/>
                  </a:buClr>
                  <a:buNone/>
                </a:pPr>
                <a:r>
                  <a:rPr lang="en-HK" altLang="zh-CN" sz="1600" dirty="0">
                    <a:latin typeface="+mn-lt"/>
                  </a:rPr>
                  <a:t>Low consistency </a:t>
                </a:r>
                <a14:m>
                  <m:oMath xmlns:m="http://schemas.openxmlformats.org/officeDocument/2006/math">
                    <m:r>
                      <a:rPr lang="en-HK" altLang="zh-CN" sz="1600" i="1" smtClean="0">
                        <a:latin typeface="Cambria Math" panose="02040503050406030204" pitchFamily="18" charset="0"/>
                        <a:ea typeface="Cambria Math" panose="02040503050406030204" pitchFamily="18" charset="0"/>
                      </a:rPr>
                      <m:t>→</m:t>
                    </m:r>
                  </m:oMath>
                </a14:m>
                <a:r>
                  <a:rPr lang="zh-CN" altLang="en-US" sz="1600" dirty="0">
                    <a:latin typeface="+mn-lt"/>
                  </a:rPr>
                  <a:t> </a:t>
                </a:r>
                <a:r>
                  <a:rPr lang="en-HK" altLang="zh-CN" sz="1600" dirty="0">
                    <a:latin typeface="+mn-lt"/>
                  </a:rPr>
                  <a:t>know when it doesn’t know”</a:t>
                </a:r>
                <a:r>
                  <a:rPr lang="zh-CN" altLang="en-US" sz="1600" dirty="0">
                    <a:latin typeface="+mn-lt"/>
                  </a:rPr>
                  <a:t> </a:t>
                </a:r>
                <a:endParaRPr lang="en-HK" altLang="zh-CN" sz="1600" dirty="0">
                  <a:latin typeface="+mn-lt"/>
                </a:endParaRPr>
              </a:p>
            </p:txBody>
          </p:sp>
        </mc:Choice>
        <mc:Fallback xmlns="">
          <p:sp>
            <p:nvSpPr>
              <p:cNvPr id="9" name="Rectangle 3">
                <a:extLst>
                  <a:ext uri="{FF2B5EF4-FFF2-40B4-BE49-F238E27FC236}">
                    <a16:creationId xmlns:a16="http://schemas.microsoft.com/office/drawing/2014/main" id="{20EA4A0A-0AF2-DFC5-31F1-8E0DDC0BCB65}"/>
                  </a:ext>
                </a:extLst>
              </p:cNvPr>
              <p:cNvSpPr txBox="1">
                <a:spLocks noRot="1" noChangeAspect="1" noMove="1" noResize="1" noEditPoints="1" noAdjustHandles="1" noChangeArrowheads="1" noChangeShapeType="1" noTextEdit="1"/>
              </p:cNvSpPr>
              <p:nvPr/>
            </p:nvSpPr>
            <p:spPr bwMode="auto">
              <a:xfrm>
                <a:off x="5489513" y="3930237"/>
                <a:ext cx="2466870" cy="695195"/>
              </a:xfrm>
              <a:prstGeom prst="rect">
                <a:avLst/>
              </a:prstGeom>
              <a:blipFill>
                <a:blip r:embed="rId5"/>
                <a:stretch>
                  <a:fillRect t="-14286" b="-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Oval 9">
            <a:extLst>
              <a:ext uri="{FF2B5EF4-FFF2-40B4-BE49-F238E27FC236}">
                <a16:creationId xmlns:a16="http://schemas.microsoft.com/office/drawing/2014/main" id="{CD06E0BD-CFBE-91BD-0A55-008E88E35F85}"/>
              </a:ext>
            </a:extLst>
          </p:cNvPr>
          <p:cNvSpPr/>
          <p:nvPr/>
        </p:nvSpPr>
        <p:spPr>
          <a:xfrm>
            <a:off x="5724128" y="2715766"/>
            <a:ext cx="648072" cy="504056"/>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442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6FC06-AE68-BC58-AC38-2F2177AE50D9}"/>
              </a:ext>
            </a:extLst>
          </p:cNvPr>
          <p:cNvSpPr>
            <a:spLocks noGrp="1"/>
          </p:cNvSpPr>
          <p:nvPr>
            <p:ph type="dt" sz="half" idx="11"/>
          </p:nvPr>
        </p:nvSpPr>
        <p:spPr/>
        <p:txBody>
          <a:bodyPr/>
          <a:lstStyle/>
          <a:p>
            <a:pPr>
              <a:defRPr/>
            </a:pPr>
            <a:fld id="{02DCF1F2-108F-364F-AC94-14C955E1E499}" type="datetime1">
              <a:rPr lang="en-US" altLang="en-US" smtClean="0"/>
              <a:pPr>
                <a:defRPr/>
              </a:pPr>
              <a:t>12/20/23</a:t>
            </a:fld>
            <a:endParaRPr lang="en-US" altLang="en-US" dirty="0"/>
          </a:p>
        </p:txBody>
      </p:sp>
      <p:sp>
        <p:nvSpPr>
          <p:cNvPr id="3" name="Rectangle 3">
            <a:extLst>
              <a:ext uri="{FF2B5EF4-FFF2-40B4-BE49-F238E27FC236}">
                <a16:creationId xmlns:a16="http://schemas.microsoft.com/office/drawing/2014/main" id="{E677D47D-A955-6E03-C360-BE170D18B74D}"/>
              </a:ext>
            </a:extLst>
          </p:cNvPr>
          <p:cNvSpPr txBox="1">
            <a:spLocks noChangeArrowheads="1"/>
          </p:cNvSpPr>
          <p:nvPr/>
        </p:nvSpPr>
        <p:spPr>
          <a:xfrm>
            <a:off x="617712" y="2286186"/>
            <a:ext cx="7992888" cy="571128"/>
          </a:xfrm>
          <a:prstGeom prst="rect">
            <a:avLst/>
          </a:prstGeom>
        </p:spPr>
        <p:txBody>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CC0000"/>
              </a:buClr>
              <a:buNone/>
            </a:pPr>
            <a:r>
              <a:rPr lang="en-US" altLang="en-US" sz="3200" b="1" dirty="0"/>
              <a:t>Thank you very much for your attention</a:t>
            </a:r>
            <a:r>
              <a:rPr lang="en-US" altLang="zh-CN" sz="3200" b="1" dirty="0"/>
              <a:t>!</a:t>
            </a:r>
            <a:endParaRPr lang="en-US" altLang="en-US" sz="3200" b="1" dirty="0"/>
          </a:p>
        </p:txBody>
      </p:sp>
    </p:spTree>
    <p:extLst>
      <p:ext uri="{BB962C8B-B14F-4D97-AF65-F5344CB8AC3E}">
        <p14:creationId xmlns:p14="http://schemas.microsoft.com/office/powerpoint/2010/main" val="310849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pPr eaLnBrk="1" hangingPunct="1"/>
                <a:r>
                  <a:rPr lang="en-US" altLang="en-US" sz="2800" dirty="0"/>
                  <a:t>Part </a:t>
                </a:r>
                <a:r>
                  <a:rPr lang="en-US" altLang="zh-CN" sz="2800" dirty="0"/>
                  <a:t>1</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Scaling Laws and Pre</a:t>
                </a:r>
                <a:r>
                  <a:rPr lang="en-US" altLang="zh-CN" sz="2800" dirty="0"/>
                  <a:t>-training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938" y="1367153"/>
                <a:ext cx="8479854" cy="715144"/>
              </a:xfrm>
            </p:spPr>
            <p:txBody>
              <a:bodyPr/>
              <a:lstStyle/>
              <a:p>
                <a:pPr>
                  <a:buClr>
                    <a:srgbClr val="CC0000"/>
                  </a:buClr>
                </a:pPr>
                <a:r>
                  <a:rPr lang="en-US" altLang="en-US" sz="1600" b="1" dirty="0">
                    <a:latin typeface="+mn-lt"/>
                  </a:rPr>
                  <a:t>Neural Scaling Laws</a:t>
                </a:r>
                <a:r>
                  <a:rPr lang="en-US" altLang="zh-CN" sz="1600" dirty="0">
                    <a:latin typeface="+mn-lt"/>
                  </a:rPr>
                  <a:t>:</a:t>
                </a:r>
                <a:r>
                  <a:rPr lang="zh-CN" altLang="en-US" sz="1600" dirty="0">
                    <a:latin typeface="+mn-lt"/>
                  </a:rPr>
                  <a:t> </a:t>
                </a:r>
                <a:r>
                  <a:rPr lang="en-HK" altLang="zh-CN" sz="1600" dirty="0">
                    <a:latin typeface="+mn-lt"/>
                  </a:rPr>
                  <a:t> </a:t>
                </a:r>
                <a:r>
                  <a:rPr lang="en-HK" altLang="zh-CN" sz="1600" b="1" dirty="0">
                    <a:solidFill>
                      <a:srgbClr val="FF0000"/>
                    </a:solidFill>
                    <a:latin typeface="+mn-lt"/>
                  </a:rPr>
                  <a:t>Power</a:t>
                </a:r>
                <a:r>
                  <a:rPr lang="en-US" altLang="zh-CN" sz="1600" b="1" dirty="0">
                    <a:solidFill>
                      <a:srgbClr val="FF0000"/>
                    </a:solidFill>
                    <a:latin typeface="+mn-lt"/>
                  </a:rPr>
                  <a:t>-</a:t>
                </a:r>
                <a:r>
                  <a:rPr lang="en-HK" altLang="zh-CN" sz="1600" b="1" dirty="0">
                    <a:solidFill>
                      <a:srgbClr val="FF0000"/>
                    </a:solidFill>
                    <a:latin typeface="+mn-lt"/>
                  </a:rPr>
                  <a:t>law </a:t>
                </a:r>
                <a:r>
                  <a:rPr lang="en-HK" altLang="zh-CN" sz="1600" dirty="0">
                    <a:latin typeface="+mn-lt"/>
                  </a:rPr>
                  <a:t>with </a:t>
                </a:r>
                <a:r>
                  <a:rPr lang="en-HK" altLang="zh-CN" sz="1600" b="1" dirty="0">
                    <a:solidFill>
                      <a:srgbClr val="FF0000"/>
                    </a:solidFill>
                    <a:latin typeface="+mn-lt"/>
                  </a:rPr>
                  <a:t>model size</a:t>
                </a:r>
                <a:r>
                  <a:rPr lang="zh-CN" altLang="en-US" sz="1600" b="1" dirty="0">
                    <a:solidFill>
                      <a:srgbClr val="FF0000"/>
                    </a:solidFill>
                    <a:latin typeface="+mn-lt"/>
                  </a:rPr>
                  <a:t> </a:t>
                </a:r>
                <a14:m>
                  <m:oMath xmlns:m="http://schemas.openxmlformats.org/officeDocument/2006/math">
                    <m:r>
                      <a:rPr lang="en-US" altLang="zh-CN" sz="1600" b="1" i="1" dirty="0">
                        <a:solidFill>
                          <a:srgbClr val="FF0000"/>
                        </a:solidFill>
                        <a:latin typeface="Cambria Math" panose="02040503050406030204" pitchFamily="18" charset="0"/>
                      </a:rPr>
                      <m:t>𝑵</m:t>
                    </m:r>
                  </m:oMath>
                </a14:m>
                <a:r>
                  <a:rPr lang="en-HK" altLang="zh-CN" sz="1600" dirty="0">
                    <a:latin typeface="+mn-lt"/>
                  </a:rPr>
                  <a:t>, </a:t>
                </a:r>
                <a:r>
                  <a:rPr lang="en-HK" altLang="zh-CN" sz="1600" b="1" dirty="0">
                    <a:solidFill>
                      <a:srgbClr val="FF0000"/>
                    </a:solidFill>
                    <a:latin typeface="+mn-lt"/>
                  </a:rPr>
                  <a:t>dataset size</a:t>
                </a:r>
                <a:r>
                  <a:rPr lang="zh-CN" altLang="en-US" sz="1600" b="1" dirty="0">
                    <a:solidFill>
                      <a:srgbClr val="FF0000"/>
                    </a:solidFill>
                    <a:latin typeface="+mn-lt"/>
                  </a:rPr>
                  <a:t> </a:t>
                </a:r>
                <a14:m>
                  <m:oMath xmlns:m="http://schemas.openxmlformats.org/officeDocument/2006/math">
                    <m:r>
                      <a:rPr lang="en-US" altLang="zh-CN" sz="1600" b="1" i="1" dirty="0" smtClean="0">
                        <a:solidFill>
                          <a:srgbClr val="FF0000"/>
                        </a:solidFill>
                        <a:latin typeface="Cambria Math" panose="02040503050406030204" pitchFamily="18" charset="0"/>
                      </a:rPr>
                      <m:t>𝑫</m:t>
                    </m:r>
                  </m:oMath>
                </a14:m>
                <a:r>
                  <a:rPr lang="en-US" altLang="zh-CN" sz="1600" dirty="0">
                    <a:latin typeface="+mn-lt"/>
                  </a:rPr>
                  <a:t>,</a:t>
                </a:r>
                <a:r>
                  <a:rPr lang="zh-CN" altLang="en-US" sz="1600" dirty="0">
                    <a:latin typeface="+mn-lt"/>
                  </a:rPr>
                  <a:t> </a:t>
                </a:r>
                <a:r>
                  <a:rPr lang="en-US" altLang="zh-CN" sz="1600" dirty="0">
                    <a:latin typeface="+mn-lt"/>
                  </a:rPr>
                  <a:t>and </a:t>
                </a:r>
                <a:r>
                  <a:rPr lang="en-US" altLang="zh-CN" sz="1600" b="1" dirty="0">
                    <a:solidFill>
                      <a:srgbClr val="FF0000"/>
                    </a:solidFill>
                    <a:latin typeface="+mn-lt"/>
                  </a:rPr>
                  <a:t>computation power</a:t>
                </a:r>
                <a:r>
                  <a:rPr lang="zh-CN" altLang="en-US" sz="1600" b="1" dirty="0">
                    <a:solidFill>
                      <a:srgbClr val="FF0000"/>
                    </a:solidFill>
                    <a:latin typeface="+mn-lt"/>
                  </a:rPr>
                  <a:t> </a:t>
                </a:r>
                <a14:m>
                  <m:oMath xmlns:m="http://schemas.openxmlformats.org/officeDocument/2006/math">
                    <m:r>
                      <a:rPr lang="en-US" altLang="zh-CN" sz="1600" b="1" i="1" dirty="0">
                        <a:solidFill>
                          <a:srgbClr val="FF0000"/>
                        </a:solidFill>
                        <a:latin typeface="Cambria Math" panose="02040503050406030204" pitchFamily="18" charset="0"/>
                      </a:rPr>
                      <m:t>𝑪</m:t>
                    </m:r>
                  </m:oMath>
                </a14:m>
                <a:r>
                  <a:rPr lang="en-US" altLang="zh-CN" sz="1600" dirty="0">
                    <a:latin typeface="+mn-lt"/>
                  </a:rPr>
                  <a:t>.</a:t>
                </a:r>
                <a:r>
                  <a:rPr lang="zh-CN" altLang="en-US" sz="1600" dirty="0">
                    <a:latin typeface="+mn-lt"/>
                  </a:rPr>
                  <a:t> </a:t>
                </a:r>
                <a:r>
                  <a:rPr lang="en-US" altLang="zh-CN" sz="1600" baseline="30000" dirty="0">
                    <a:latin typeface="+mn-lt"/>
                  </a:rPr>
                  <a:t>[1]</a:t>
                </a:r>
              </a:p>
              <a:p>
                <a:pPr eaLnBrk="1" hangingPunct="1">
                  <a:buClr>
                    <a:srgbClr val="CC0000"/>
                  </a:buClr>
                </a:pPr>
                <a:r>
                  <a:rPr lang="en-HK" altLang="zh-CN" sz="1600" dirty="0">
                    <a:latin typeface="+mn-lt"/>
                  </a:rPr>
                  <a:t>An ability is </a:t>
                </a:r>
                <a:r>
                  <a:rPr lang="en-HK" altLang="zh-CN" sz="1600" b="1" dirty="0">
                    <a:solidFill>
                      <a:srgbClr val="FF0000"/>
                    </a:solidFill>
                    <a:latin typeface="+mn-lt"/>
                  </a:rPr>
                  <a:t>emergent</a:t>
                </a:r>
                <a:r>
                  <a:rPr lang="en-HK" altLang="zh-CN" sz="1600" dirty="0">
                    <a:latin typeface="+mn-lt"/>
                  </a:rPr>
                  <a:t> if it is not present in smaller models but is present in </a:t>
                </a:r>
                <a:r>
                  <a:rPr lang="en-HK" altLang="zh-CN" sz="1600" b="1" dirty="0">
                    <a:solidFill>
                      <a:srgbClr val="FF0000"/>
                    </a:solidFill>
                    <a:latin typeface="+mn-lt"/>
                  </a:rPr>
                  <a:t>larger models</a:t>
                </a:r>
                <a:r>
                  <a:rPr lang="en-HK" altLang="zh-CN" sz="1600" dirty="0">
                    <a:latin typeface="+mn-lt"/>
                  </a:rPr>
                  <a:t>.</a:t>
                </a:r>
                <a:r>
                  <a:rPr lang="zh-CN" altLang="en-US" sz="1600" dirty="0">
                    <a:latin typeface="+mn-lt"/>
                  </a:rPr>
                  <a:t> </a:t>
                </a:r>
                <a:r>
                  <a:rPr lang="en-US" altLang="zh-CN" sz="1600" baseline="30000" dirty="0">
                    <a:latin typeface="+mn-lt"/>
                  </a:rPr>
                  <a:t>[2]</a:t>
                </a:r>
                <a:endParaRPr lang="en-HK" altLang="zh-CN" sz="1600" baseline="30000" dirty="0">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938" y="1367153"/>
                <a:ext cx="8479854" cy="715144"/>
              </a:xfrm>
              <a:blipFill>
                <a:blip r:embed="rId4"/>
                <a:stretch>
                  <a:fillRect l="-299" t="-5172"/>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260764"/>
            <a:ext cx="8569684" cy="830997"/>
          </a:xfrm>
          <a:prstGeom prst="rect">
            <a:avLst/>
          </a:prstGeom>
          <a:noFill/>
        </p:spPr>
        <p:txBody>
          <a:bodyPr wrap="square">
            <a:spAutoFit/>
          </a:bodyPr>
          <a:lstStyle/>
          <a:p>
            <a:r>
              <a:rPr lang="en-US" altLang="zh-CN" sz="1200" dirty="0">
                <a:latin typeface="+mn-lt"/>
              </a:rPr>
              <a:t>Credits:</a:t>
            </a:r>
          </a:p>
          <a:p>
            <a:r>
              <a:rPr lang="en-US" altLang="zh-CN" sz="1200" dirty="0">
                <a:latin typeface="+mn-lt"/>
              </a:rPr>
              <a:t>[1]</a:t>
            </a:r>
            <a:r>
              <a:rPr lang="zh-CN" altLang="en-US" sz="1200" dirty="0">
                <a:latin typeface="+mn-lt"/>
              </a:rPr>
              <a:t> </a:t>
            </a:r>
            <a:r>
              <a:rPr lang="en-US" altLang="zh-CN" sz="1200" dirty="0">
                <a:latin typeface="+mn-lt"/>
              </a:rPr>
              <a:t>Kaplan</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Scaling Laws for Neural Language Models,</a:t>
            </a:r>
            <a:r>
              <a:rPr lang="zh-CN" altLang="en-US" sz="1200" dirty="0">
                <a:latin typeface="+mn-lt"/>
              </a:rPr>
              <a:t> </a:t>
            </a:r>
            <a:r>
              <a:rPr lang="en-US" altLang="zh-CN" sz="1200" dirty="0">
                <a:latin typeface="+mn-lt"/>
              </a:rPr>
              <a:t>In arXiv’20.</a:t>
            </a:r>
            <a:endParaRPr lang="en-HK" altLang="zh-CN" sz="1200" dirty="0">
              <a:latin typeface="+mn-lt"/>
            </a:endParaRPr>
          </a:p>
          <a:p>
            <a:r>
              <a:rPr lang="en-US" altLang="zh-CN" sz="1200" dirty="0">
                <a:latin typeface="+mn-lt"/>
              </a:rPr>
              <a:t>[2]</a:t>
            </a:r>
            <a:r>
              <a:rPr lang="zh-CN" altLang="en-US" sz="1200" dirty="0">
                <a:latin typeface="+mn-lt"/>
              </a:rPr>
              <a:t> </a:t>
            </a:r>
            <a:r>
              <a:rPr lang="en-US" altLang="zh-CN" sz="1200" dirty="0">
                <a:latin typeface="+mn-lt"/>
              </a:rPr>
              <a:t>Wei</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Emergent Abilities of Large Language Models,</a:t>
            </a:r>
            <a:r>
              <a:rPr lang="zh-CN" altLang="en-US" sz="1200" dirty="0">
                <a:latin typeface="+mn-lt"/>
              </a:rPr>
              <a:t> </a:t>
            </a:r>
            <a:r>
              <a:rPr lang="en-US" altLang="zh-CN" sz="1200" dirty="0">
                <a:latin typeface="+mn-lt"/>
              </a:rPr>
              <a:t>In TMLR’22.</a:t>
            </a:r>
          </a:p>
          <a:p>
            <a:r>
              <a:rPr lang="en-US" altLang="zh-CN" sz="1200" dirty="0">
                <a:latin typeface="+mn-lt"/>
              </a:rPr>
              <a:t>[3]</a:t>
            </a:r>
            <a:r>
              <a:rPr lang="zh-CN" altLang="en-US" sz="1200" dirty="0">
                <a:latin typeface="+mn-lt"/>
              </a:rPr>
              <a:t> </a:t>
            </a:r>
            <a:r>
              <a:rPr lang="en-HK" altLang="zh-CN" sz="1200" dirty="0">
                <a:latin typeface="+mn-lt"/>
              </a:rPr>
              <a:t>MMLU: </a:t>
            </a:r>
            <a:r>
              <a:rPr lang="en-HK" altLang="zh-CN" sz="1200" b="1" dirty="0">
                <a:latin typeface="+mn-lt"/>
              </a:rPr>
              <a:t>M</a:t>
            </a:r>
            <a:r>
              <a:rPr lang="en-HK" altLang="zh-CN" sz="1200" dirty="0">
                <a:latin typeface="+mn-lt"/>
              </a:rPr>
              <a:t>assive </a:t>
            </a:r>
            <a:r>
              <a:rPr lang="en-HK" altLang="zh-CN" sz="1200" b="1" dirty="0">
                <a:latin typeface="+mn-lt"/>
              </a:rPr>
              <a:t>M</a:t>
            </a:r>
            <a:r>
              <a:rPr lang="en-HK" altLang="zh-CN" sz="1200" dirty="0">
                <a:latin typeface="+mn-lt"/>
              </a:rPr>
              <a:t>ultitask </a:t>
            </a:r>
            <a:r>
              <a:rPr lang="en-HK" altLang="zh-CN" sz="1200" b="1" dirty="0">
                <a:latin typeface="+mn-lt"/>
              </a:rPr>
              <a:t>L</a:t>
            </a:r>
            <a:r>
              <a:rPr lang="en-HK" altLang="zh-CN" sz="1200" dirty="0">
                <a:latin typeface="+mn-lt"/>
              </a:rPr>
              <a:t>anguage </a:t>
            </a:r>
            <a:r>
              <a:rPr lang="en-HK" altLang="zh-CN" sz="1200" b="1" dirty="0">
                <a:latin typeface="+mn-lt"/>
              </a:rPr>
              <a:t>U</a:t>
            </a:r>
            <a:r>
              <a:rPr lang="en-HK" altLang="zh-CN" sz="1200" dirty="0">
                <a:latin typeface="+mn-lt"/>
              </a:rPr>
              <a:t>nderstanding - </a:t>
            </a:r>
            <a:r>
              <a:rPr lang="en-HK" altLang="zh-CN" sz="1200" i="1" dirty="0">
                <a:latin typeface="+mn-lt"/>
              </a:rPr>
              <a:t>57 subjects </a:t>
            </a:r>
            <a:r>
              <a:rPr lang="en-HK" altLang="zh-CN" sz="1200" dirty="0">
                <a:latin typeface="+mn-lt"/>
              </a:rPr>
              <a:t>across STEM, humanities, social sciences, and more.</a:t>
            </a:r>
            <a:endParaRPr lang="en-US" sz="1200" dirty="0">
              <a:latin typeface="+mn-lt"/>
            </a:endParaRPr>
          </a:p>
        </p:txBody>
      </p:sp>
      <p:pic>
        <p:nvPicPr>
          <p:cNvPr id="5" name="Picture 4">
            <a:extLst>
              <a:ext uri="{FF2B5EF4-FFF2-40B4-BE49-F238E27FC236}">
                <a16:creationId xmlns:a16="http://schemas.microsoft.com/office/drawing/2014/main" id="{88C5CE5A-10E6-2560-69EC-904495EBCAD0}"/>
              </a:ext>
            </a:extLst>
          </p:cNvPr>
          <p:cNvPicPr>
            <a:picLocks noChangeAspect="1"/>
          </p:cNvPicPr>
          <p:nvPr/>
        </p:nvPicPr>
        <p:blipFill>
          <a:blip r:embed="rId5"/>
          <a:stretch>
            <a:fillRect/>
          </a:stretch>
        </p:blipFill>
        <p:spPr>
          <a:xfrm>
            <a:off x="511039" y="2277608"/>
            <a:ext cx="4344091" cy="1375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06F0DC-CCB4-8FD1-2545-CE42BED5B9A6}"/>
                  </a:ext>
                </a:extLst>
              </p:cNvPr>
              <p:cNvSpPr txBox="1"/>
              <p:nvPr/>
            </p:nvSpPr>
            <p:spPr>
              <a:xfrm>
                <a:off x="1979712" y="3651870"/>
                <a:ext cx="1464375" cy="397096"/>
              </a:xfrm>
              <a:prstGeom prst="rect">
                <a:avLst/>
              </a:prstGeom>
              <a:noFill/>
            </p:spPr>
            <p:txBody>
              <a:bodyPr wrap="none" lIns="0" tIns="0" rIns="0" bIns="0" rtlCol="0">
                <a:spAutoFit/>
              </a:bodyPr>
              <a:lstStyle/>
              <a:p>
                <a14:m>
                  <m:oMath xmlns:m="http://schemas.openxmlformats.org/officeDocument/2006/math">
                    <m:r>
                      <a:rPr lang="en-US" sz="1600" b="0" i="1" smtClean="0">
                        <a:latin typeface="Cambria Math" panose="02040503050406030204" pitchFamily="18" charset="0"/>
                      </a:rPr>
                      <m:t>𝐿</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0</m:t>
                                    </m:r>
                                  </m:sub>
                                </m:sSub>
                              </m:num>
                              <m:den>
                                <m:r>
                                  <a:rPr lang="en-US" altLang="zh-CN" sz="1600" i="1">
                                    <a:latin typeface="Cambria Math" panose="02040503050406030204" pitchFamily="18" charset="0"/>
                                  </a:rPr>
                                  <m:t>𝑥</m:t>
                                </m:r>
                              </m:den>
                            </m:f>
                          </m:e>
                        </m:d>
                      </m:e>
                      <m:sup>
                        <m:r>
                          <a:rPr lang="en-US" altLang="zh-CN" sz="1600" b="0" i="1" smtClean="0">
                            <a:latin typeface="Cambria Math" panose="02040503050406030204" pitchFamily="18" charset="0"/>
                            <a:ea typeface="Cambria Math" panose="02040503050406030204" pitchFamily="18" charset="0"/>
                          </a:rPr>
                          <m:t>𝛼</m:t>
                        </m:r>
                      </m:sup>
                    </m:sSup>
                  </m:oMath>
                </a14:m>
                <a:r>
                  <a:rPr lang="en-US" altLang="zh-CN" sz="1600" baseline="30000" dirty="0">
                    <a:latin typeface="+mn-lt"/>
                  </a:rPr>
                  <a:t>[1]</a:t>
                </a:r>
                <a:endParaRPr lang="en-US" sz="1600" baseline="30000" dirty="0">
                  <a:latin typeface="+mn-lt"/>
                </a:endParaRPr>
              </a:p>
            </p:txBody>
          </p:sp>
        </mc:Choice>
        <mc:Fallback xmlns="">
          <p:sp>
            <p:nvSpPr>
              <p:cNvPr id="7" name="TextBox 6">
                <a:extLst>
                  <a:ext uri="{FF2B5EF4-FFF2-40B4-BE49-F238E27FC236}">
                    <a16:creationId xmlns:a16="http://schemas.microsoft.com/office/drawing/2014/main" id="{D306F0DC-CCB4-8FD1-2545-CE42BED5B9A6}"/>
                  </a:ext>
                </a:extLst>
              </p:cNvPr>
              <p:cNvSpPr txBox="1">
                <a:spLocks noRot="1" noChangeAspect="1" noMove="1" noResize="1" noEditPoints="1" noAdjustHandles="1" noChangeArrowheads="1" noChangeShapeType="1" noTextEdit="1"/>
              </p:cNvSpPr>
              <p:nvPr/>
            </p:nvSpPr>
            <p:spPr>
              <a:xfrm>
                <a:off x="1979712" y="3651870"/>
                <a:ext cx="1464375" cy="397096"/>
              </a:xfrm>
              <a:prstGeom prst="rect">
                <a:avLst/>
              </a:prstGeom>
              <a:blipFill>
                <a:blip r:embed="rId6"/>
                <a:stretch>
                  <a:fillRect l="-5172" r="-3448" b="-625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79697AD-388F-58F5-590F-0725A3EB9D94}"/>
              </a:ext>
            </a:extLst>
          </p:cNvPr>
          <p:cNvGrpSpPr/>
          <p:nvPr/>
        </p:nvGrpSpPr>
        <p:grpSpPr>
          <a:xfrm>
            <a:off x="5181814" y="2276670"/>
            <a:ext cx="3073896" cy="1375200"/>
            <a:chOff x="5314528" y="2077456"/>
            <a:chExt cx="3073896" cy="1270091"/>
          </a:xfrm>
        </p:grpSpPr>
        <p:pic>
          <p:nvPicPr>
            <p:cNvPr id="8" name="Picture 7">
              <a:extLst>
                <a:ext uri="{FF2B5EF4-FFF2-40B4-BE49-F238E27FC236}">
                  <a16:creationId xmlns:a16="http://schemas.microsoft.com/office/drawing/2014/main" id="{8850F74B-BE0F-946C-E4DA-009B02EF8924}"/>
                </a:ext>
              </a:extLst>
            </p:cNvPr>
            <p:cNvPicPr>
              <a:picLocks noChangeAspect="1"/>
            </p:cNvPicPr>
            <p:nvPr/>
          </p:nvPicPr>
          <p:blipFill>
            <a:blip r:embed="rId7"/>
            <a:stretch>
              <a:fillRect/>
            </a:stretch>
          </p:blipFill>
          <p:spPr>
            <a:xfrm>
              <a:off x="5314528" y="2216919"/>
              <a:ext cx="3073896" cy="1130628"/>
            </a:xfrm>
            <a:prstGeom prst="rect">
              <a:avLst/>
            </a:prstGeom>
          </p:spPr>
        </p:pic>
        <p:pic>
          <p:nvPicPr>
            <p:cNvPr id="9" name="Picture 8">
              <a:extLst>
                <a:ext uri="{FF2B5EF4-FFF2-40B4-BE49-F238E27FC236}">
                  <a16:creationId xmlns:a16="http://schemas.microsoft.com/office/drawing/2014/main" id="{5BDF9D63-56D9-5C98-D811-917CE5AE8515}"/>
                </a:ext>
              </a:extLst>
            </p:cNvPr>
            <p:cNvPicPr>
              <a:picLocks noChangeAspect="1"/>
            </p:cNvPicPr>
            <p:nvPr/>
          </p:nvPicPr>
          <p:blipFill>
            <a:blip r:embed="rId8"/>
            <a:stretch>
              <a:fillRect/>
            </a:stretch>
          </p:blipFill>
          <p:spPr>
            <a:xfrm>
              <a:off x="5777488" y="2077456"/>
              <a:ext cx="2147976" cy="176546"/>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4603B5-1571-485D-3735-5A29A39ED834}"/>
                  </a:ext>
                </a:extLst>
              </p:cNvPr>
              <p:cNvSpPr txBox="1"/>
              <p:nvPr/>
            </p:nvSpPr>
            <p:spPr>
              <a:xfrm>
                <a:off x="6156176" y="3732620"/>
                <a:ext cx="1557221" cy="246221"/>
              </a:xfrm>
              <a:prstGeom prst="rect">
                <a:avLst/>
              </a:prstGeom>
              <a:noFill/>
            </p:spPr>
            <p:txBody>
              <a:bodyPr wrap="none" lIns="0" tIns="0" rIns="0" bIns="0" rtlCol="0">
                <a:spAutoFit/>
              </a:bodyPr>
              <a:lstStyle/>
              <a:p>
                <a:r>
                  <a:rPr lang="en-HK" altLang="zh-CN" sz="1600" dirty="0">
                    <a:latin typeface="+mn-lt"/>
                  </a:rPr>
                  <a:t>Phase</a:t>
                </a:r>
                <a:r>
                  <a:rPr lang="zh-CN" altLang="en-US" sz="1600" dirty="0">
                    <a:latin typeface="+mn-lt"/>
                  </a:rPr>
                  <a:t> </a:t>
                </a:r>
                <a:r>
                  <a:rPr lang="en-US" altLang="zh-CN" sz="1600" dirty="0">
                    <a:latin typeface="+mn-lt"/>
                  </a:rPr>
                  <a:t>Transition </a:t>
                </a:r>
                <a14:m>
                  <m:oMath xmlns:m="http://schemas.openxmlformats.org/officeDocument/2006/math">
                    <m:r>
                      <m:rPr>
                        <m:nor/>
                      </m:rPr>
                      <a:rPr lang="en-US" altLang="zh-CN" sz="1600" b="0" i="0" baseline="30000" dirty="0" smtClean="0">
                        <a:latin typeface="+mn-lt"/>
                      </a:rPr>
                      <m:t>[2]</m:t>
                    </m:r>
                  </m:oMath>
                </a14:m>
                <a:endParaRPr lang="en-US" sz="1600" baseline="30000" dirty="0">
                  <a:latin typeface="+mn-lt"/>
                </a:endParaRPr>
              </a:p>
            </p:txBody>
          </p:sp>
        </mc:Choice>
        <mc:Fallback xmlns="">
          <p:sp>
            <p:nvSpPr>
              <p:cNvPr id="11" name="TextBox 10">
                <a:extLst>
                  <a:ext uri="{FF2B5EF4-FFF2-40B4-BE49-F238E27FC236}">
                    <a16:creationId xmlns:a16="http://schemas.microsoft.com/office/drawing/2014/main" id="{404603B5-1571-485D-3735-5A29A39ED834}"/>
                  </a:ext>
                </a:extLst>
              </p:cNvPr>
              <p:cNvSpPr txBox="1">
                <a:spLocks noRot="1" noChangeAspect="1" noMove="1" noResize="1" noEditPoints="1" noAdjustHandles="1" noChangeArrowheads="1" noChangeShapeType="1" noTextEdit="1"/>
              </p:cNvSpPr>
              <p:nvPr/>
            </p:nvSpPr>
            <p:spPr>
              <a:xfrm>
                <a:off x="6156176" y="3732620"/>
                <a:ext cx="1557221" cy="246221"/>
              </a:xfrm>
              <a:prstGeom prst="rect">
                <a:avLst/>
              </a:prstGeom>
              <a:blipFill>
                <a:blip r:embed="rId9"/>
                <a:stretch>
                  <a:fillRect l="-7258" t="-23810" r="-3226" b="-4285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4CF3DF5-7BC4-08B4-4DAC-DD3226EF41A1}"/>
              </a:ext>
            </a:extLst>
          </p:cNvPr>
          <p:cNvSpPr txBox="1"/>
          <p:nvPr/>
        </p:nvSpPr>
        <p:spPr>
          <a:xfrm>
            <a:off x="8073054" y="2394080"/>
            <a:ext cx="828272" cy="256480"/>
          </a:xfrm>
          <a:prstGeom prst="rect">
            <a:avLst/>
          </a:prstGeom>
          <a:noFill/>
        </p:spPr>
        <p:txBody>
          <a:bodyPr wrap="square">
            <a:spAutoFit/>
          </a:bodyPr>
          <a:lstStyle/>
          <a:p>
            <a:r>
              <a:rPr lang="en-US" altLang="zh-CN" sz="1600" baseline="30000" dirty="0">
                <a:latin typeface="+mn-lt"/>
              </a:rPr>
              <a:t>[3]</a:t>
            </a:r>
            <a:endParaRPr lang="en-US" sz="1600" baseline="30000" dirty="0">
              <a:latin typeface="+mn-lt"/>
            </a:endParaRPr>
          </a:p>
        </p:txBody>
      </p:sp>
    </p:spTree>
    <p:extLst>
      <p:ext uri="{BB962C8B-B14F-4D97-AF65-F5344CB8AC3E}">
        <p14:creationId xmlns:p14="http://schemas.microsoft.com/office/powerpoint/2010/main" val="292565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pPr eaLnBrk="1" hangingPunct="1"/>
                <a:r>
                  <a:rPr lang="en-US" altLang="en-US" sz="2800" dirty="0"/>
                  <a:t>Part </a:t>
                </a:r>
                <a:r>
                  <a:rPr lang="en-US" altLang="zh-CN" sz="2800" dirty="0"/>
                  <a:t>1</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Scaling Laws and Pre</a:t>
                </a:r>
                <a:r>
                  <a:rPr lang="en-US" altLang="zh-CN" sz="2800" dirty="0"/>
                  <a:t>-training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84938" y="1367152"/>
                <a:ext cx="8479854" cy="2901168"/>
              </a:xfrm>
            </p:spPr>
            <p:txBody>
              <a:bodyPr/>
              <a:lstStyle/>
              <a:p>
                <a:pPr>
                  <a:buClr>
                    <a:srgbClr val="CC0000"/>
                  </a:buClr>
                </a:pPr>
                <a:r>
                  <a:rPr lang="en-HK" altLang="zh-CN" sz="1600" b="1" dirty="0">
                    <a:latin typeface="+mn-lt"/>
                  </a:rPr>
                  <a:t>Vocabulary</a:t>
                </a:r>
                <a:r>
                  <a:rPr lang="en-US" altLang="zh-CN" sz="1600" dirty="0">
                    <a:latin typeface="+mn-lt"/>
                  </a:rPr>
                  <a:t>:</a:t>
                </a:r>
                <a:r>
                  <a:rPr lang="zh-CN" altLang="en-US" sz="1600" dirty="0">
                    <a:latin typeface="+mn-lt"/>
                  </a:rPr>
                  <a:t> </a:t>
                </a:r>
                <a:r>
                  <a:rPr lang="en-US" altLang="zh-CN" sz="1600" dirty="0">
                    <a:latin typeface="+mn-lt"/>
                  </a:rPr>
                  <a:t>Sub-words</a:t>
                </a:r>
                <a:r>
                  <a:rPr lang="zh-CN" altLang="en-US" sz="1600" dirty="0">
                    <a:latin typeface="+mn-lt"/>
                  </a:rPr>
                  <a:t> </a:t>
                </a:r>
                <a:r>
                  <a:rPr lang="en-HK" altLang="zh-CN" sz="1600" dirty="0">
                    <a:latin typeface="+mn-lt"/>
                  </a:rPr>
                  <a:t>Tokenization</a:t>
                </a:r>
                <a:r>
                  <a:rPr lang="zh-CN" altLang="en-US" sz="1600" dirty="0">
                    <a:latin typeface="+mn-lt"/>
                  </a:rPr>
                  <a:t> </a:t>
                </a:r>
                <a:r>
                  <a:rPr lang="en-US" altLang="zh-CN" sz="1600" dirty="0">
                    <a:latin typeface="+mn-lt"/>
                  </a:rPr>
                  <a:t>(</a:t>
                </a:r>
                <a:r>
                  <a:rPr lang="en-US" altLang="zh-CN" sz="1600" dirty="0">
                    <a:solidFill>
                      <a:srgbClr val="0070C0"/>
                    </a:solidFill>
                    <a:latin typeface="+mn-lt"/>
                    <a:hlinkClick r:id="rId4">
                      <a:extLst>
                        <a:ext uri="{A12FA001-AC4F-418D-AE19-62706E023703}">
                          <ahyp:hlinkClr xmlns:ahyp="http://schemas.microsoft.com/office/drawing/2018/hyperlinkcolor" val="tx"/>
                        </a:ext>
                      </a:extLst>
                    </a:hlinkClick>
                  </a:rPr>
                  <a:t>Byte-Pair Encoding</a:t>
                </a:r>
                <a:r>
                  <a:rPr lang="en-US" altLang="zh-CN" sz="1600" dirty="0">
                    <a:latin typeface="+mn-lt"/>
                  </a:rPr>
                  <a:t>,</a:t>
                </a:r>
                <a:r>
                  <a:rPr lang="zh-CN" altLang="en-US" sz="1600" dirty="0">
                    <a:latin typeface="+mn-lt"/>
                  </a:rPr>
                  <a:t> </a:t>
                </a:r>
                <a:r>
                  <a:rPr lang="en-US" altLang="zh-CN" sz="1600" i="1" dirty="0">
                    <a:latin typeface="+mn-lt"/>
                  </a:rPr>
                  <a:t>e.g.</a:t>
                </a:r>
                <a:r>
                  <a:rPr lang="en-US" altLang="zh-CN" sz="1600" dirty="0">
                    <a:latin typeface="+mn-lt"/>
                  </a:rPr>
                  <a:t>,</a:t>
                </a:r>
                <a:r>
                  <a:rPr lang="zh-CN" altLang="en-US" sz="1600" dirty="0">
                    <a:latin typeface="+mn-lt"/>
                  </a:rPr>
                  <a:t> </a:t>
                </a:r>
                <a:r>
                  <a:rPr lang="en-US" altLang="zh-CN" sz="1600" dirty="0">
                    <a:latin typeface="+mn-lt"/>
                  </a:rPr>
                  <a:t>“</a:t>
                </a:r>
                <a:r>
                  <a:rPr lang="en-HK" altLang="zh-CN" sz="1600" dirty="0">
                    <a:latin typeface="+mn-lt"/>
                  </a:rPr>
                  <a:t>Biden</a:t>
                </a:r>
                <a:r>
                  <a:rPr lang="en-US" altLang="zh-CN" sz="1600" dirty="0">
                    <a:latin typeface="+mn-lt"/>
                  </a:rPr>
                  <a:t>”</a:t>
                </a: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oMath>
                </a14:m>
                <a:r>
                  <a:rPr lang="zh-CN" altLang="en-US" sz="1600" dirty="0">
                    <a:latin typeface="+mn-lt"/>
                  </a:rPr>
                  <a:t> </a:t>
                </a:r>
                <a:r>
                  <a:rPr lang="en-US" altLang="zh-CN" sz="1600" dirty="0">
                    <a:latin typeface="+mn-lt"/>
                  </a:rPr>
                  <a:t>tokens “bi”</a:t>
                </a:r>
                <a:r>
                  <a:rPr lang="zh-CN" altLang="en-US" sz="1600" dirty="0">
                    <a:latin typeface="+mn-lt"/>
                  </a:rPr>
                  <a:t> </a:t>
                </a:r>
                <a:r>
                  <a:rPr lang="en-US" altLang="zh-CN" sz="1600" dirty="0">
                    <a:latin typeface="+mn-lt"/>
                  </a:rPr>
                  <a:t>and “den”)</a:t>
                </a:r>
              </a:p>
              <a:p>
                <a:pPr eaLnBrk="1" hangingPunct="1">
                  <a:buClr>
                    <a:srgbClr val="CC0000"/>
                  </a:buClr>
                </a:pPr>
                <a:r>
                  <a:rPr lang="en-US" altLang="zh-CN" sz="1600" b="1" dirty="0">
                    <a:solidFill>
                      <a:srgbClr val="FF0000"/>
                    </a:solidFill>
                    <a:latin typeface="+mn-lt"/>
                  </a:rPr>
                  <a:t>[Input]</a:t>
                </a:r>
                <a:r>
                  <a:rPr lang="zh-CN" altLang="en-US" sz="1600" b="1" dirty="0">
                    <a:solidFill>
                      <a:srgbClr val="FF0000"/>
                    </a:solidFill>
                    <a:latin typeface="+mn-lt"/>
                  </a:rPr>
                  <a:t> </a:t>
                </a:r>
                <a:r>
                  <a:rPr lang="en-US" altLang="zh-CN" sz="1600" b="1" dirty="0">
                    <a:latin typeface="+mn-lt"/>
                  </a:rPr>
                  <a:t>Prompt</a:t>
                </a:r>
                <a:r>
                  <a:rPr lang="en-US" altLang="zh-CN" sz="1600" dirty="0">
                    <a:latin typeface="+mn-lt"/>
                  </a:rPr>
                  <a:t>:</a:t>
                </a:r>
                <a:r>
                  <a:rPr lang="zh-CN" altLang="en-US" sz="1600" dirty="0">
                    <a:latin typeface="+mn-lt"/>
                  </a:rPr>
                  <a:t> </a:t>
                </a:r>
                <a:r>
                  <a:rPr lang="en-US" altLang="zh-CN" sz="1600" dirty="0">
                    <a:latin typeface="+mn-lt"/>
                  </a:rPr>
                  <a:t>A </a:t>
                </a:r>
                <a:r>
                  <a:rPr lang="en-US" altLang="zh-CN" sz="1600" b="1" dirty="0">
                    <a:latin typeface="+mn-lt"/>
                  </a:rPr>
                  <a:t>text string description </a:t>
                </a:r>
                <a:r>
                  <a:rPr lang="en-US" altLang="zh-CN" sz="1600" dirty="0">
                    <a:latin typeface="+mn-lt"/>
                  </a:rPr>
                  <a:t>with instructions,</a:t>
                </a:r>
                <a:r>
                  <a:rPr lang="zh-CN" altLang="en-US" sz="1600" dirty="0">
                    <a:latin typeface="+mn-lt"/>
                  </a:rPr>
                  <a:t> </a:t>
                </a:r>
                <a:r>
                  <a:rPr lang="en-US" altLang="zh-CN" sz="1600" dirty="0">
                    <a:latin typeface="+mn-lt"/>
                  </a:rPr>
                  <a:t>goals,</a:t>
                </a:r>
                <a:r>
                  <a:rPr lang="zh-CN" altLang="en-US" sz="1600" dirty="0">
                    <a:latin typeface="+mn-lt"/>
                  </a:rPr>
                  <a:t> </a:t>
                </a:r>
                <a:r>
                  <a:rPr lang="en-US" altLang="zh-CN" sz="1600" dirty="0">
                    <a:latin typeface="+mn-lt"/>
                  </a:rPr>
                  <a:t>or examples</a:t>
                </a:r>
                <a:endParaRPr lang="en-HK" altLang="zh-CN" sz="1600" dirty="0">
                  <a:latin typeface="+mn-lt"/>
                </a:endParaRPr>
              </a:p>
              <a:p>
                <a:pPr eaLnBrk="1" hangingPunct="1">
                  <a:buClr>
                    <a:srgbClr val="CC0000"/>
                  </a:buClr>
                </a:pPr>
                <a:r>
                  <a:rPr lang="en-HK" altLang="zh-CN" sz="1600" b="1" dirty="0">
                    <a:latin typeface="+mn-lt"/>
                  </a:rPr>
                  <a:t>Word Embedding</a:t>
                </a:r>
                <a:r>
                  <a:rPr lang="en-US" altLang="zh-CN" sz="1600" dirty="0">
                    <a:latin typeface="+mn-lt"/>
                  </a:rPr>
                  <a:t>:</a:t>
                </a:r>
                <a:r>
                  <a:rPr lang="en-HK" altLang="zh-CN" sz="1600" b="1" dirty="0">
                    <a:latin typeface="+mn-lt"/>
                  </a:rPr>
                  <a:t> </a:t>
                </a:r>
                <a:r>
                  <a:rPr lang="en-HK" altLang="zh-CN" sz="1600" dirty="0">
                    <a:solidFill>
                      <a:srgbClr val="7030A0"/>
                    </a:solidFill>
                    <a:latin typeface="+mn-lt"/>
                  </a:rPr>
                  <a:t>Linear Layer matrix</a:t>
                </a:r>
                <a:r>
                  <a:rPr lang="zh-CN" altLang="en-US" sz="1600" dirty="0">
                    <a:solidFill>
                      <a:srgbClr val="7030A0"/>
                    </a:solidFill>
                    <a:latin typeface="+mn-lt"/>
                  </a:rPr>
                  <a:t> </a:t>
                </a:r>
                <a14:m>
                  <m:oMath xmlns:m="http://schemas.openxmlformats.org/officeDocument/2006/math">
                    <m:r>
                      <a:rPr lang="en-US" altLang="zh-CN" sz="1600" b="1" i="0" dirty="0" smtClean="0">
                        <a:solidFill>
                          <a:srgbClr val="7030A0"/>
                        </a:solidFill>
                        <a:latin typeface="Cambria Math" panose="02040503050406030204" pitchFamily="18" charset="0"/>
                        <a:ea typeface="Cambria Math" panose="02040503050406030204" pitchFamily="18" charset="0"/>
                      </a:rPr>
                      <m:t>𝐖</m:t>
                    </m:r>
                  </m:oMath>
                </a14:m>
                <a:r>
                  <a:rPr lang="zh-CN" altLang="en-US" sz="1600" dirty="0">
                    <a:latin typeface="+mn-lt"/>
                  </a:rPr>
                  <a:t> </a:t>
                </a:r>
                <a:r>
                  <a:rPr lang="en-US" altLang="zh-CN" sz="1600" dirty="0">
                    <a:latin typeface="+mn-lt"/>
                  </a:rPr>
                  <a:t>and </a:t>
                </a:r>
                <a:r>
                  <a:rPr lang="en-US" altLang="zh-CN" sz="1600" b="1" dirty="0">
                    <a:latin typeface="+mn-lt"/>
                  </a:rPr>
                  <a:t>Layer Normalization</a:t>
                </a:r>
                <a:endParaRPr lang="en-HK" altLang="zh-CN" sz="1600" b="1" dirty="0">
                  <a:latin typeface="+mn-lt"/>
                </a:endParaRPr>
              </a:p>
              <a:p>
                <a:pPr eaLnBrk="1" hangingPunct="1">
                  <a:buClr>
                    <a:srgbClr val="CC0000"/>
                  </a:buClr>
                </a:pPr>
                <a:r>
                  <a:rPr lang="en-HK" altLang="zh-CN" sz="1600" b="1" dirty="0">
                    <a:latin typeface="+mn-lt"/>
                  </a:rPr>
                  <a:t>Positional Embedding</a:t>
                </a:r>
                <a:r>
                  <a:rPr lang="en-US" altLang="zh-CN" sz="1600" dirty="0">
                    <a:latin typeface="+mn-lt"/>
                  </a:rPr>
                  <a:t>:</a:t>
                </a:r>
                <a:r>
                  <a:rPr lang="zh-CN" altLang="en-US" sz="1600" dirty="0">
                    <a:latin typeface="+mn-lt"/>
                  </a:rPr>
                  <a:t> </a:t>
                </a:r>
                <a:r>
                  <a:rPr lang="en-US" altLang="zh-CN" sz="1600" dirty="0">
                    <a:latin typeface="+mn-lt"/>
                    <a:hlinkClick r:id="rId5"/>
                  </a:rPr>
                  <a:t>AliBi</a:t>
                </a:r>
                <a:r>
                  <a:rPr lang="zh-CN" altLang="en-US" sz="1600" dirty="0">
                    <a:latin typeface="+mn-lt"/>
                  </a:rPr>
                  <a:t> </a:t>
                </a:r>
                <a:r>
                  <a:rPr lang="en-US" altLang="zh-CN" sz="1600" baseline="30000" dirty="0">
                    <a:latin typeface="+mn-lt"/>
                  </a:rPr>
                  <a:t>[2]</a:t>
                </a:r>
                <a:endParaRPr lang="en-HK" altLang="zh-CN" sz="1600" baseline="30000" dirty="0">
                  <a:latin typeface="+mn-lt"/>
                </a:endParaRPr>
              </a:p>
              <a:p>
                <a:pPr eaLnBrk="1" hangingPunct="1">
                  <a:buClr>
                    <a:srgbClr val="CC0000"/>
                  </a:buClr>
                </a:pPr>
                <a:r>
                  <a:rPr lang="en-US" altLang="zh-CN" sz="1600" b="1" dirty="0">
                    <a:latin typeface="+mn-lt"/>
                  </a:rPr>
                  <a:t>Self-attention Blocks</a:t>
                </a:r>
                <a:r>
                  <a:rPr lang="en-US" altLang="zh-CN" sz="1600" dirty="0">
                    <a:latin typeface="+mn-lt"/>
                  </a:rPr>
                  <a:t>:</a:t>
                </a:r>
                <a:r>
                  <a:rPr lang="zh-CN" altLang="en-US" sz="1600" dirty="0">
                    <a:latin typeface="+mn-lt"/>
                  </a:rPr>
                  <a:t> </a:t>
                </a:r>
                <a:r>
                  <a:rPr lang="en-US" altLang="zh-CN" sz="1600" dirty="0">
                    <a:latin typeface="+mn-lt"/>
                  </a:rPr>
                  <a:t>Multi-head Self-attention +</a:t>
                </a:r>
                <a:r>
                  <a:rPr lang="zh-CN" altLang="en-US" sz="1600" dirty="0">
                    <a:latin typeface="+mn-lt"/>
                  </a:rPr>
                  <a:t> </a:t>
                </a:r>
                <a:r>
                  <a:rPr lang="en-US" altLang="zh-CN" sz="1600" dirty="0">
                    <a:latin typeface="+mn-lt"/>
                  </a:rPr>
                  <a:t>Feedforward NN</a:t>
                </a:r>
              </a:p>
              <a:p>
                <a:pPr eaLnBrk="1" hangingPunct="1">
                  <a:buClr>
                    <a:srgbClr val="CC0000"/>
                  </a:buClr>
                </a:pPr>
                <a:r>
                  <a:rPr lang="en-US" altLang="zh-CN" sz="1600" b="1" dirty="0">
                    <a:solidFill>
                      <a:srgbClr val="FF0000"/>
                    </a:solidFill>
                    <a:latin typeface="+mn-lt"/>
                  </a:rPr>
                  <a:t>[Output]</a:t>
                </a:r>
                <a:r>
                  <a:rPr lang="zh-CN" altLang="en-US" sz="1600" b="1" dirty="0">
                    <a:solidFill>
                      <a:srgbClr val="FF0000"/>
                    </a:solidFill>
                    <a:latin typeface="+mn-lt"/>
                  </a:rPr>
                  <a:t> </a:t>
                </a:r>
                <a:r>
                  <a:rPr lang="en-US" altLang="zh-CN" sz="1600" b="1" dirty="0">
                    <a:latin typeface="+mn-lt"/>
                  </a:rPr>
                  <a:t>Token</a:t>
                </a:r>
                <a:r>
                  <a:rPr lang="en-US" altLang="zh-CN" sz="1600" dirty="0">
                    <a:latin typeface="+mn-lt"/>
                  </a:rPr>
                  <a:t>:</a:t>
                </a:r>
                <a:r>
                  <a:rPr lang="zh-CN" altLang="en-US" sz="1600" dirty="0">
                    <a:latin typeface="+mn-lt"/>
                  </a:rPr>
                  <a:t> </a:t>
                </a:r>
                <a14:m>
                  <m:oMath xmlns:m="http://schemas.openxmlformats.org/officeDocument/2006/math">
                    <m:sSup>
                      <m:sSupPr>
                        <m:ctrlPr>
                          <a:rPr lang="en-US" altLang="zh-CN" sz="1600" b="1" i="1" dirty="0" smtClean="0">
                            <a:solidFill>
                              <a:srgbClr val="7030A0"/>
                            </a:solidFill>
                            <a:latin typeface="Cambria Math" panose="02040503050406030204" pitchFamily="18" charset="0"/>
                            <a:ea typeface="Cambria Math" panose="02040503050406030204" pitchFamily="18" charset="0"/>
                          </a:rPr>
                        </m:ctrlPr>
                      </m:sSupPr>
                      <m:e>
                        <m:r>
                          <a:rPr lang="en-US" altLang="zh-CN" sz="1600" b="1" i="0" dirty="0">
                            <a:solidFill>
                              <a:srgbClr val="7030A0"/>
                            </a:solidFill>
                            <a:latin typeface="Cambria Math" panose="02040503050406030204" pitchFamily="18" charset="0"/>
                            <a:ea typeface="Cambria Math" panose="02040503050406030204" pitchFamily="18" charset="0"/>
                          </a:rPr>
                          <m:t>𝐖</m:t>
                        </m:r>
                      </m:e>
                      <m:sup>
                        <m:r>
                          <a:rPr lang="en-US" altLang="zh-CN" sz="1600" b="0" i="1" dirty="0">
                            <a:solidFill>
                              <a:srgbClr val="7030A0"/>
                            </a:solidFill>
                            <a:latin typeface="Cambria Math" panose="02040503050406030204" pitchFamily="18" charset="0"/>
                            <a:ea typeface="Cambria Math" panose="02040503050406030204" pitchFamily="18" charset="0"/>
                          </a:rPr>
                          <m:t>𝑇</m:t>
                        </m:r>
                      </m:sup>
                    </m:sSup>
                  </m:oMath>
                </a14:m>
                <a:r>
                  <a:rPr lang="zh-CN" altLang="en-US" sz="1600" dirty="0">
                    <a:latin typeface="+mn-lt"/>
                  </a:rPr>
                  <a:t> </a:t>
                </a:r>
                <a:r>
                  <a:rPr lang="en-US" altLang="zh-CN" sz="1600" dirty="0">
                    <a:latin typeface="+mn-lt"/>
                  </a:rPr>
                  <a:t>and </a:t>
                </a:r>
                <a:r>
                  <a:rPr lang="en-US" altLang="zh-CN" sz="1600" b="1" dirty="0">
                    <a:latin typeface="+mn-lt"/>
                  </a:rPr>
                  <a:t>Softmax</a:t>
                </a:r>
              </a:p>
              <a:p>
                <a:pPr eaLnBrk="1" hangingPunct="1">
                  <a:buClr>
                    <a:srgbClr val="CC0000"/>
                  </a:buClr>
                </a:pPr>
                <a:r>
                  <a:rPr lang="en-US" altLang="zh-CN" sz="1600" b="1" dirty="0">
                    <a:latin typeface="+mn-lt"/>
                  </a:rPr>
                  <a:t>Large-scale Dataset</a:t>
                </a:r>
                <a:r>
                  <a:rPr lang="en-US" altLang="zh-CN" sz="1600" dirty="0">
                    <a:latin typeface="+mn-lt"/>
                  </a:rPr>
                  <a:t>:</a:t>
                </a:r>
                <a:r>
                  <a:rPr lang="zh-CN" altLang="en-US" sz="1600" dirty="0">
                    <a:latin typeface="+mn-lt"/>
                  </a:rPr>
                  <a:t> </a:t>
                </a:r>
                <a:r>
                  <a:rPr lang="en-US" altLang="zh-CN" sz="1600" dirty="0">
                    <a:latin typeface="+mn-lt"/>
                  </a:rPr>
                  <a:t>multilingual</a:t>
                </a:r>
                <a:r>
                  <a:rPr lang="zh-CN" altLang="en-US" sz="1600" dirty="0">
                    <a:latin typeface="+mn-lt"/>
                  </a:rPr>
                  <a:t> </a:t>
                </a:r>
                <a:r>
                  <a:rPr lang="en-US" altLang="zh-CN" sz="1600" dirty="0">
                    <a:latin typeface="+mn-lt"/>
                  </a:rPr>
                  <a:t>data +</a:t>
                </a:r>
                <a:r>
                  <a:rPr lang="zh-CN" altLang="en-US" sz="1600" dirty="0">
                    <a:latin typeface="+mn-lt"/>
                  </a:rPr>
                  <a:t> </a:t>
                </a:r>
                <a:r>
                  <a:rPr lang="en-US" altLang="zh-CN" sz="1600" b="1" dirty="0">
                    <a:solidFill>
                      <a:srgbClr val="FF0000"/>
                    </a:solidFill>
                    <a:latin typeface="+mn-lt"/>
                  </a:rPr>
                  <a:t>codes</a:t>
                </a:r>
                <a:r>
                  <a:rPr lang="zh-CN" altLang="en-US" sz="1600" b="1" dirty="0">
                    <a:latin typeface="+mn-lt"/>
                  </a:rPr>
                  <a:t> </a:t>
                </a:r>
                <a:r>
                  <a:rPr lang="en-US" altLang="zh-CN" sz="1600" dirty="0">
                    <a:latin typeface="+mn-lt"/>
                  </a:rPr>
                  <a:t>(</a:t>
                </a:r>
                <a:r>
                  <a:rPr lang="en-US" altLang="zh-CN" sz="1600" i="1" dirty="0">
                    <a:latin typeface="+mn-lt"/>
                  </a:rPr>
                  <a:t>Code-davinci-002</a:t>
                </a:r>
                <a:r>
                  <a:rPr lang="en-US" altLang="zh-CN" sz="1600" dirty="0">
                    <a:latin typeface="+mn-lt"/>
                  </a:rPr>
                  <a:t>)</a:t>
                </a:r>
              </a:p>
              <a:p>
                <a:pPr eaLnBrk="1" hangingPunct="1">
                  <a:buClr>
                    <a:srgbClr val="CC0000"/>
                  </a:buClr>
                </a:pPr>
                <a:r>
                  <a:rPr lang="en-US" altLang="zh-CN" sz="1600" b="1" dirty="0">
                    <a:latin typeface="+mn-lt"/>
                  </a:rPr>
                  <a:t>Learning Objective</a:t>
                </a:r>
                <a:r>
                  <a:rPr lang="en-US" altLang="zh-CN" sz="1600" dirty="0">
                    <a:latin typeface="+mn-lt"/>
                  </a:rPr>
                  <a:t>:</a:t>
                </a:r>
              </a:p>
              <a:p>
                <a:pPr marL="0" indent="0" eaLnBrk="1" hangingPunct="1">
                  <a:buClr>
                    <a:srgbClr val="CC0000"/>
                  </a:buClr>
                  <a:buNone/>
                </a:pPr>
                <a:r>
                  <a:rPr lang="zh-CN" altLang="en-US" sz="1600" dirty="0">
                    <a:latin typeface="+mn-lt"/>
                  </a:rPr>
                  <a:t> </a:t>
                </a:r>
                <a:endParaRPr lang="en-HK" altLang="zh-CN" sz="1600" dirty="0">
                  <a:latin typeface="+mn-lt"/>
                </a:endParaRP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84938" y="1367152"/>
                <a:ext cx="8479854" cy="2901168"/>
              </a:xfrm>
              <a:blipFill>
                <a:blip r:embed="rId6"/>
                <a:stretch>
                  <a:fillRect l="-299" t="-131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220353" y="4471586"/>
            <a:ext cx="8923647" cy="646331"/>
          </a:xfrm>
          <a:prstGeom prst="rect">
            <a:avLst/>
          </a:prstGeom>
          <a:noFill/>
        </p:spPr>
        <p:txBody>
          <a:bodyPr wrap="square">
            <a:spAutoFit/>
          </a:bodyPr>
          <a:lstStyle/>
          <a:p>
            <a:r>
              <a:rPr lang="en-US" altLang="zh-CN" sz="1200" dirty="0">
                <a:latin typeface="+mn-lt"/>
              </a:rPr>
              <a:t>Credits:</a:t>
            </a:r>
          </a:p>
          <a:p>
            <a:r>
              <a:rPr lang="en-US" altLang="zh-CN" sz="1200" dirty="0">
                <a:latin typeface="+mn-lt"/>
              </a:rPr>
              <a:t>[1]</a:t>
            </a:r>
            <a:r>
              <a:rPr lang="zh-CN" altLang="en-US" sz="1200" dirty="0">
                <a:latin typeface="+mn-lt"/>
              </a:rPr>
              <a:t> </a:t>
            </a:r>
            <a:r>
              <a:rPr lang="en-US" altLang="zh-CN" sz="1200" dirty="0" err="1">
                <a:latin typeface="+mn-lt"/>
              </a:rPr>
              <a:t>Paaß</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US" altLang="zh-CN" sz="1200" dirty="0">
                <a:latin typeface="+mn-lt"/>
              </a:rPr>
              <a:t>Foundation Models for Natural Language Processing: Pre-trained Language Models Integrating Media,</a:t>
            </a:r>
            <a:r>
              <a:rPr lang="zh-CN" altLang="en-US" sz="1200" dirty="0">
                <a:latin typeface="+mn-lt"/>
              </a:rPr>
              <a:t> </a:t>
            </a:r>
            <a:r>
              <a:rPr lang="en-US" altLang="zh-CN" sz="1200" dirty="0">
                <a:latin typeface="+mn-lt"/>
              </a:rPr>
              <a:t>In Springer Nature’23.</a:t>
            </a:r>
          </a:p>
          <a:p>
            <a:r>
              <a:rPr lang="en-US" altLang="zh-CN" sz="1200" dirty="0">
                <a:latin typeface="+mn-lt"/>
              </a:rPr>
              <a:t>[2]</a:t>
            </a:r>
            <a:r>
              <a:rPr lang="zh-CN" altLang="en-US" sz="1200" dirty="0">
                <a:latin typeface="+mn-lt"/>
              </a:rPr>
              <a:t> </a:t>
            </a:r>
            <a:r>
              <a:rPr lang="en-HK" altLang="zh-CN" sz="1200" dirty="0">
                <a:latin typeface="+mn-lt"/>
                <a:hlinkClick r:id="rId7"/>
              </a:rPr>
              <a:t>The Technology Behind BLOOM Training</a:t>
            </a:r>
            <a:r>
              <a:rPr lang="en-US" altLang="zh-CN" sz="1200" dirty="0">
                <a:latin typeface="+mn-lt"/>
              </a:rPr>
              <a:t>.</a:t>
            </a:r>
          </a:p>
        </p:txBody>
      </p:sp>
      <p:pic>
        <p:nvPicPr>
          <p:cNvPr id="4" name="Picture 3">
            <a:extLst>
              <a:ext uri="{FF2B5EF4-FFF2-40B4-BE49-F238E27FC236}">
                <a16:creationId xmlns:a16="http://schemas.microsoft.com/office/drawing/2014/main" id="{32FF2749-C817-3175-3512-DBD770852E95}"/>
              </a:ext>
            </a:extLst>
          </p:cNvPr>
          <p:cNvPicPr>
            <a:picLocks noChangeAspect="1"/>
          </p:cNvPicPr>
          <p:nvPr/>
        </p:nvPicPr>
        <p:blipFill rotWithShape="1">
          <a:blip r:embed="rId8"/>
          <a:srcRect r="45313"/>
          <a:stretch/>
        </p:blipFill>
        <p:spPr>
          <a:xfrm>
            <a:off x="6328754" y="1923934"/>
            <a:ext cx="2746902" cy="163814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0DEAB9-3FE3-3805-0DC3-FEA5F5C0D3F3}"/>
                  </a:ext>
                </a:extLst>
              </p:cNvPr>
              <p:cNvSpPr txBox="1"/>
              <p:nvPr/>
            </p:nvSpPr>
            <p:spPr>
              <a:xfrm>
                <a:off x="1174790" y="3753643"/>
                <a:ext cx="5071399" cy="870175"/>
              </a:xfrm>
              <a:prstGeom prst="rect">
                <a:avLst/>
              </a:prstGeom>
              <a:noFill/>
            </p:spPr>
            <p:txBody>
              <a:bodyPr wrap="square">
                <a:spAutoFit/>
              </a:bodyPr>
              <a:lstStyle/>
              <a:p>
                <a:pPr>
                  <a:lnSpc>
                    <a:spcPct val="140000"/>
                  </a:lnSpc>
                </a:pPr>
                <a14:m>
                  <m:oMathPara xmlns:m="http://schemas.openxmlformats.org/officeDocument/2006/math">
                    <m:oMathParaPr>
                      <m:jc m:val="centerGroup"/>
                    </m:oMathParaPr>
                    <m:oMath xmlns:m="http://schemas.openxmlformats.org/officeDocument/2006/math">
                      <m:r>
                        <a:rPr lang="en-US" altLang="zh-CN" sz="1200" i="1" dirty="0" smtClean="0">
                          <a:latin typeface="Cambria Math" panose="02040503050406030204" pitchFamily="18" charset="0"/>
                          <a:ea typeface="Cambria Math" panose="02040503050406030204" pitchFamily="18" charset="0"/>
                        </a:rPr>
                        <m:t>𝑝</m:t>
                      </m:r>
                      <m:d>
                        <m:dPr>
                          <m:ctrlPr>
                            <a:rPr lang="en-US" altLang="zh-CN" sz="1200" i="1" dirty="0">
                              <a:latin typeface="Cambria Math" panose="02040503050406030204" pitchFamily="18" charset="0"/>
                              <a:ea typeface="Cambria Math" panose="02040503050406030204" pitchFamily="18" charset="0"/>
                            </a:rPr>
                          </m:ctrlPr>
                        </m:dPr>
                        <m:e>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𝑥</m:t>
                              </m:r>
                            </m:e>
                            <m:sub>
                              <m:r>
                                <a:rPr lang="en-US" altLang="zh-CN" sz="1200" i="1" dirty="0">
                                  <a:latin typeface="Cambria Math" panose="02040503050406030204" pitchFamily="18" charset="0"/>
                                </a:rPr>
                                <m:t>𝑙</m:t>
                              </m:r>
                            </m:sub>
                          </m:sSub>
                          <m:r>
                            <a:rPr lang="en-US" altLang="zh-CN" sz="1200" i="1" dirty="0">
                              <a:latin typeface="Cambria Math" panose="02040503050406030204" pitchFamily="18" charset="0"/>
                            </a:rPr>
                            <m:t>|</m:t>
                          </m:r>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𝑥</m:t>
                              </m:r>
                            </m:e>
                            <m:sub>
                              <m:r>
                                <a:rPr lang="en-US" altLang="zh-CN" sz="1200" i="1" dirty="0">
                                  <a:latin typeface="Cambria Math" panose="02040503050406030204" pitchFamily="18" charset="0"/>
                                </a:rPr>
                                <m:t>&lt;</m:t>
                              </m:r>
                              <m:r>
                                <a:rPr lang="en-US" altLang="zh-CN" sz="1200" i="1" dirty="0">
                                  <a:latin typeface="Cambria Math" panose="02040503050406030204" pitchFamily="18" charset="0"/>
                                </a:rPr>
                                <m:t>𝑙</m:t>
                              </m:r>
                            </m:sub>
                          </m:sSub>
                          <m:r>
                            <a:rPr lang="en-US" altLang="zh-CN" sz="1200" i="1" dirty="0">
                              <a:latin typeface="Cambria Math" panose="02040503050406030204" pitchFamily="18" charset="0"/>
                            </a:rPr>
                            <m:t>;</m:t>
                          </m:r>
                          <m:r>
                            <a:rPr lang="en-US" altLang="zh-CN" sz="1200" i="1" dirty="0">
                              <a:latin typeface="Cambria Math" panose="02040503050406030204" pitchFamily="18" charset="0"/>
                              <a:ea typeface="Cambria Math" panose="02040503050406030204" pitchFamily="18" charset="0"/>
                            </a:rPr>
                            <m:t>𝜃</m:t>
                          </m:r>
                        </m:e>
                      </m:d>
                      <m:r>
                        <a:rPr lang="en-US" altLang="zh-CN" sz="1200" i="1" dirty="0">
                          <a:latin typeface="Cambria Math" panose="02040503050406030204" pitchFamily="18" charset="0"/>
                          <a:ea typeface="Cambria Math" panose="02040503050406030204" pitchFamily="18" charset="0"/>
                        </a:rPr>
                        <m:t>=</m:t>
                      </m:r>
                      <m:r>
                        <m:rPr>
                          <m:sty m:val="p"/>
                        </m:rPr>
                        <a:rPr lang="en-US" altLang="zh-CN" sz="1200" i="1" dirty="0">
                          <a:latin typeface="Cambria Math" panose="02040503050406030204" pitchFamily="18" charset="0"/>
                          <a:ea typeface="Cambria Math" panose="02040503050406030204" pitchFamily="18" charset="0"/>
                        </a:rPr>
                        <m:t>softmax</m:t>
                      </m:r>
                      <m:d>
                        <m:dPr>
                          <m:ctrlPr>
                            <a:rPr lang="en-US" altLang="zh-CN" sz="1200" i="1" dirty="0">
                              <a:latin typeface="Cambria Math" panose="02040503050406030204" pitchFamily="18" charset="0"/>
                              <a:ea typeface="Cambria Math" panose="02040503050406030204" pitchFamily="18" charset="0"/>
                            </a:rPr>
                          </m:ctrlPr>
                        </m:dPr>
                        <m:e>
                          <m:r>
                            <a:rPr lang="en-US" altLang="zh-CN" sz="1200" b="1" dirty="0">
                              <a:solidFill>
                                <a:srgbClr val="7030A0"/>
                              </a:solidFill>
                              <a:latin typeface="Cambria Math" panose="02040503050406030204" pitchFamily="18" charset="0"/>
                              <a:ea typeface="Cambria Math" panose="02040503050406030204" pitchFamily="18" charset="0"/>
                            </a:rPr>
                            <m:t>𝐖</m:t>
                          </m:r>
                          <m:acc>
                            <m:accPr>
                              <m:chr m:val="̃"/>
                              <m:ctrlPr>
                                <a:rPr lang="en-US" altLang="zh-CN" sz="1200" i="1" dirty="0">
                                  <a:solidFill>
                                    <a:srgbClr val="FF0000"/>
                                  </a:solidFill>
                                  <a:latin typeface="Cambria Math" panose="02040503050406030204" pitchFamily="18" charset="0"/>
                                  <a:ea typeface="Cambria Math" panose="02040503050406030204" pitchFamily="18" charset="0"/>
                                </a:rPr>
                              </m:ctrlPr>
                            </m:accPr>
                            <m:e>
                              <m:r>
                                <a:rPr lang="en-US" altLang="zh-CN" sz="1200" b="1" dirty="0">
                                  <a:solidFill>
                                    <a:srgbClr val="FF0000"/>
                                  </a:solidFill>
                                  <a:latin typeface="Cambria Math" panose="02040503050406030204" pitchFamily="18" charset="0"/>
                                  <a:ea typeface="Cambria Math" panose="02040503050406030204" pitchFamily="18" charset="0"/>
                                </a:rPr>
                                <m:t>𝐱</m:t>
                              </m:r>
                            </m:e>
                          </m:acc>
                          <m:r>
                            <a:rPr lang="en-US" altLang="zh-CN" sz="1200" i="1" dirty="0">
                              <a:latin typeface="Cambria Math" panose="02040503050406030204" pitchFamily="18" charset="0"/>
                            </a:rPr>
                            <m:t>+</m:t>
                          </m:r>
                          <m:r>
                            <a:rPr lang="en-US" altLang="zh-CN" sz="1200" b="1" dirty="0">
                              <a:latin typeface="Cambria Math" panose="02040503050406030204" pitchFamily="18" charset="0"/>
                            </a:rPr>
                            <m:t>𝐛</m:t>
                          </m:r>
                        </m:e>
                      </m:d>
                      <m:r>
                        <a:rPr lang="en-US" altLang="zh-CN" sz="1200" b="0" i="1" dirty="0" smtClean="0">
                          <a:latin typeface="Cambria Math" panose="02040503050406030204" pitchFamily="18" charset="0"/>
                        </a:rPr>
                        <m:t>,</m:t>
                      </m:r>
                    </m:oMath>
                  </m:oMathPara>
                </a14:m>
                <a:endParaRPr lang="en-HK" altLang="zh-CN" sz="1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200" i="1" dirty="0" smtClean="0">
                              <a:solidFill>
                                <a:schemeClr val="tx1"/>
                              </a:solidFill>
                              <a:latin typeface="Cambria Math" panose="02040503050406030204" pitchFamily="18" charset="0"/>
                            </a:rPr>
                          </m:ctrlPr>
                        </m:sSubPr>
                        <m:e>
                          <m:r>
                            <a:rPr lang="en-US" altLang="zh-CN" sz="1200" i="1" dirty="0">
                              <a:solidFill>
                                <a:schemeClr val="tx1"/>
                              </a:solidFill>
                              <a:latin typeface="Cambria Math" panose="02040503050406030204" pitchFamily="18" charset="0"/>
                            </a:rPr>
                            <m:t>𝐿</m:t>
                          </m:r>
                        </m:e>
                        <m:sub>
                          <m:r>
                            <m:rPr>
                              <m:sty m:val="p"/>
                            </m:rPr>
                            <a:rPr lang="en-US" altLang="zh-CN" sz="1200" i="1" dirty="0">
                              <a:solidFill>
                                <a:schemeClr val="tx1"/>
                              </a:solidFill>
                              <a:latin typeface="Cambria Math" panose="02040503050406030204" pitchFamily="18" charset="0"/>
                            </a:rPr>
                            <m:t>LM</m:t>
                          </m:r>
                        </m:sub>
                      </m:sSub>
                      <m:d>
                        <m:dPr>
                          <m:ctrlPr>
                            <a:rPr lang="en-US" altLang="zh-CN" sz="1200" i="1" dirty="0">
                              <a:solidFill>
                                <a:schemeClr val="tx1"/>
                              </a:solidFill>
                              <a:latin typeface="Cambria Math" panose="02040503050406030204" pitchFamily="18" charset="0"/>
                            </a:rPr>
                          </m:ctrlPr>
                        </m:dPr>
                        <m:e>
                          <m:r>
                            <a:rPr lang="en-US" altLang="zh-CN" sz="1200" i="1" dirty="0">
                              <a:solidFill>
                                <a:schemeClr val="tx1"/>
                              </a:solidFill>
                              <a:latin typeface="Cambria Math" panose="02040503050406030204" pitchFamily="18" charset="0"/>
                              <a:ea typeface="Cambria Math" panose="02040503050406030204" pitchFamily="18" charset="0"/>
                            </a:rPr>
                            <m:t>𝑝</m:t>
                          </m:r>
                        </m:e>
                      </m:d>
                      <m:r>
                        <a:rPr lang="en-US" altLang="zh-CN" sz="1200" i="1" dirty="0">
                          <a:solidFill>
                            <a:schemeClr val="tx1"/>
                          </a:solidFill>
                          <a:latin typeface="Cambria Math" panose="02040503050406030204" pitchFamily="18" charset="0"/>
                          <a:ea typeface="Cambria Math" panose="02040503050406030204" pitchFamily="18" charset="0"/>
                        </a:rPr>
                        <m:t>≔</m:t>
                      </m:r>
                      <m:r>
                        <a:rPr lang="zh-CN" altLang="en-US" sz="1200" i="1" dirty="0">
                          <a:solidFill>
                            <a:schemeClr val="tx1"/>
                          </a:solidFill>
                          <a:latin typeface="Cambria Math" panose="02040503050406030204" pitchFamily="18" charset="0"/>
                          <a:ea typeface="Cambria Math" panose="02040503050406030204" pitchFamily="18" charset="0"/>
                        </a:rPr>
                        <m:t> </m:t>
                      </m:r>
                      <m:sSub>
                        <m:sSubPr>
                          <m:ctrlPr>
                            <a:rPr lang="en-US" altLang="zh-CN" sz="1200" i="1" dirty="0">
                              <a:solidFill>
                                <a:schemeClr val="tx1"/>
                              </a:solidFill>
                              <a:latin typeface="Cambria Math" panose="02040503050406030204" pitchFamily="18" charset="0"/>
                              <a:ea typeface="Cambria Math" panose="02040503050406030204" pitchFamily="18" charset="0"/>
                            </a:rPr>
                          </m:ctrlPr>
                        </m:sSubPr>
                        <m:e>
                          <m:r>
                            <a:rPr lang="en-US" altLang="zh-CN" sz="1200" b="0" i="1" dirty="0" smtClean="0">
                              <a:solidFill>
                                <a:schemeClr val="tx1"/>
                              </a:solidFill>
                              <a:latin typeface="Cambria Math" panose="02040503050406030204" pitchFamily="18" charset="0"/>
                              <a:ea typeface="Cambria Math" panose="02040503050406030204" pitchFamily="18" charset="0"/>
                            </a:rPr>
                            <m:t>−</m:t>
                          </m:r>
                          <m:r>
                            <a:rPr lang="en-US" altLang="zh-CN" sz="1200" i="1" dirty="0">
                              <a:solidFill>
                                <a:schemeClr val="tx1"/>
                              </a:solidFill>
                              <a:latin typeface="Cambria Math" panose="02040503050406030204" pitchFamily="18" charset="0"/>
                              <a:ea typeface="Cambria Math" panose="02040503050406030204" pitchFamily="18" charset="0"/>
                            </a:rPr>
                            <m:t>𝔼</m:t>
                          </m:r>
                        </m:e>
                        <m:sub>
                          <m:r>
                            <a:rPr lang="en-US" altLang="zh-CN" sz="1200" i="1" dirty="0">
                              <a:solidFill>
                                <a:schemeClr val="tx1"/>
                              </a:solidFill>
                              <a:latin typeface="Cambria Math" panose="02040503050406030204" pitchFamily="18" charset="0"/>
                              <a:ea typeface="Cambria Math" panose="02040503050406030204" pitchFamily="18" charset="0"/>
                            </a:rPr>
                            <m:t>𝑥</m:t>
                          </m:r>
                          <m:r>
                            <a:rPr lang="en-US" altLang="zh-CN" sz="1200" i="1" dirty="0">
                              <a:solidFill>
                                <a:schemeClr val="tx1"/>
                              </a:solidFill>
                              <a:latin typeface="Cambria Math" panose="02040503050406030204" pitchFamily="18" charset="0"/>
                              <a:ea typeface="Cambria Math" panose="02040503050406030204" pitchFamily="18" charset="0"/>
                            </a:rPr>
                            <m:t>~</m:t>
                          </m:r>
                          <m:r>
                            <a:rPr lang="en-US" altLang="zh-CN" sz="1200" i="1" dirty="0">
                              <a:solidFill>
                                <a:schemeClr val="tx1"/>
                              </a:solidFill>
                              <a:latin typeface="Cambria Math" panose="02040503050406030204" pitchFamily="18" charset="0"/>
                              <a:ea typeface="Cambria Math" panose="02040503050406030204" pitchFamily="18" charset="0"/>
                            </a:rPr>
                            <m:t>𝐷</m:t>
                          </m:r>
                        </m:sub>
                      </m:sSub>
                      <m:d>
                        <m:dPr>
                          <m:begChr m:val="["/>
                          <m:endChr m:val="]"/>
                          <m:ctrlPr>
                            <a:rPr lang="en-US" altLang="zh-CN" sz="1200" i="1" dirty="0">
                              <a:solidFill>
                                <a:schemeClr val="tx1"/>
                              </a:solidFill>
                              <a:latin typeface="Cambria Math" panose="02040503050406030204" pitchFamily="18" charset="0"/>
                              <a:ea typeface="Cambria Math" panose="02040503050406030204" pitchFamily="18" charset="0"/>
                            </a:rPr>
                          </m:ctrlPr>
                        </m:dPr>
                        <m:e>
                          <m:nary>
                            <m:naryPr>
                              <m:chr m:val="∑"/>
                              <m:ctrlPr>
                                <a:rPr lang="en-US" altLang="zh-CN" sz="1200" i="1" dirty="0">
                                  <a:solidFill>
                                    <a:schemeClr val="tx1"/>
                                  </a:solidFill>
                                  <a:latin typeface="Cambria Math" panose="02040503050406030204" pitchFamily="18" charset="0"/>
                                  <a:ea typeface="Cambria Math" panose="02040503050406030204" pitchFamily="18" charset="0"/>
                                </a:rPr>
                              </m:ctrlPr>
                            </m:naryPr>
                            <m:sub>
                              <m:r>
                                <m:rPr>
                                  <m:brk m:alnAt="23"/>
                                </m:rPr>
                                <a:rPr lang="en-US" altLang="zh-CN" sz="1200" i="1" dirty="0">
                                  <a:solidFill>
                                    <a:schemeClr val="tx1"/>
                                  </a:solidFill>
                                  <a:latin typeface="Cambria Math" panose="02040503050406030204" pitchFamily="18" charset="0"/>
                                  <a:ea typeface="Cambria Math" panose="02040503050406030204" pitchFamily="18" charset="0"/>
                                </a:rPr>
                                <m:t>𝑙</m:t>
                              </m:r>
                              <m:r>
                                <a:rPr lang="en-US" altLang="zh-CN" sz="1200" b="0" i="1" dirty="0">
                                  <a:solidFill>
                                    <a:schemeClr val="tx1"/>
                                  </a:solidFill>
                                  <a:latin typeface="Cambria Math" panose="02040503050406030204" pitchFamily="18" charset="0"/>
                                  <a:ea typeface="Cambria Math" panose="02040503050406030204" pitchFamily="18" charset="0"/>
                                </a:rPr>
                                <m:t>=1</m:t>
                              </m:r>
                            </m:sub>
                            <m:sup>
                              <m:r>
                                <a:rPr lang="en-US" altLang="zh-CN" sz="1200" i="1" dirty="0">
                                  <a:latin typeface="Cambria Math" panose="02040503050406030204" pitchFamily="18" charset="0"/>
                                  <a:ea typeface="Cambria Math" panose="02040503050406030204" pitchFamily="18" charset="0"/>
                                </a:rPr>
                                <m:t>𝐾</m:t>
                              </m:r>
                            </m:sup>
                            <m:e>
                              <m:r>
                                <m:rPr>
                                  <m:sty m:val="p"/>
                                </m:rPr>
                                <a:rPr lang="en-US" altLang="zh-CN" sz="1200" i="1" dirty="0">
                                  <a:solidFill>
                                    <a:schemeClr val="tx1"/>
                                  </a:solidFill>
                                  <a:latin typeface="Cambria Math" panose="02040503050406030204" pitchFamily="18" charset="0"/>
                                  <a:ea typeface="Cambria Math" panose="02040503050406030204" pitchFamily="18" charset="0"/>
                                </a:rPr>
                                <m:t>log</m:t>
                              </m:r>
                              <m:r>
                                <a:rPr lang="zh-CN" altLang="en-US" sz="1200" b="0" i="1" dirty="0">
                                  <a:solidFill>
                                    <a:schemeClr val="tx1"/>
                                  </a:solidFill>
                                  <a:latin typeface="Cambria Math" panose="02040503050406030204" pitchFamily="18" charset="0"/>
                                  <a:ea typeface="Cambria Math" panose="02040503050406030204" pitchFamily="18" charset="0"/>
                                </a:rPr>
                                <m:t> </m:t>
                              </m:r>
                              <m:r>
                                <a:rPr lang="en-US" altLang="zh-CN" sz="1200" i="1" dirty="0">
                                  <a:solidFill>
                                    <a:schemeClr val="tx1"/>
                                  </a:solidFill>
                                  <a:latin typeface="Cambria Math" panose="02040503050406030204" pitchFamily="18" charset="0"/>
                                  <a:ea typeface="Cambria Math" panose="02040503050406030204" pitchFamily="18" charset="0"/>
                                </a:rPr>
                                <m:t>𝑝</m:t>
                              </m:r>
                              <m:d>
                                <m:dPr>
                                  <m:ctrlPr>
                                    <a:rPr lang="en-US" altLang="zh-CN" sz="1200" i="1" dirty="0">
                                      <a:solidFill>
                                        <a:schemeClr val="tx1"/>
                                      </a:solidFill>
                                      <a:latin typeface="Cambria Math" panose="02040503050406030204" pitchFamily="18" charset="0"/>
                                      <a:ea typeface="Cambria Math" panose="02040503050406030204" pitchFamily="18" charset="0"/>
                                    </a:rPr>
                                  </m:ctrlPr>
                                </m:dPr>
                                <m:e>
                                  <m:sSub>
                                    <m:sSubPr>
                                      <m:ctrlPr>
                                        <a:rPr lang="en-US" altLang="zh-CN" sz="1200" i="1" dirty="0">
                                          <a:solidFill>
                                            <a:schemeClr val="tx1"/>
                                          </a:solidFill>
                                          <a:latin typeface="Cambria Math" panose="02040503050406030204" pitchFamily="18" charset="0"/>
                                        </a:rPr>
                                      </m:ctrlPr>
                                    </m:sSubPr>
                                    <m:e>
                                      <m:r>
                                        <a:rPr lang="en-US" altLang="zh-CN" sz="1200" i="1" dirty="0">
                                          <a:solidFill>
                                            <a:schemeClr val="tx1"/>
                                          </a:solidFill>
                                          <a:latin typeface="Cambria Math" panose="02040503050406030204" pitchFamily="18" charset="0"/>
                                        </a:rPr>
                                        <m:t>𝑥</m:t>
                                      </m:r>
                                    </m:e>
                                    <m:sub>
                                      <m:r>
                                        <a:rPr lang="en-US" altLang="zh-CN" sz="1200" i="1" dirty="0">
                                          <a:solidFill>
                                            <a:schemeClr val="tx1"/>
                                          </a:solidFill>
                                          <a:latin typeface="Cambria Math" panose="02040503050406030204" pitchFamily="18" charset="0"/>
                                        </a:rPr>
                                        <m:t>𝑙</m:t>
                                      </m:r>
                                    </m:sub>
                                  </m:sSub>
                                  <m:r>
                                    <a:rPr lang="en-US" altLang="zh-CN" sz="1200" i="1" dirty="0">
                                      <a:solidFill>
                                        <a:schemeClr val="tx1"/>
                                      </a:solidFill>
                                      <a:latin typeface="Cambria Math" panose="02040503050406030204" pitchFamily="18" charset="0"/>
                                    </a:rPr>
                                    <m:t>|</m:t>
                                  </m:r>
                                  <m:sSub>
                                    <m:sSubPr>
                                      <m:ctrlPr>
                                        <a:rPr lang="en-US" altLang="zh-CN" sz="1200" i="1" dirty="0">
                                          <a:solidFill>
                                            <a:schemeClr val="tx1"/>
                                          </a:solidFill>
                                          <a:latin typeface="Cambria Math" panose="02040503050406030204" pitchFamily="18" charset="0"/>
                                        </a:rPr>
                                      </m:ctrlPr>
                                    </m:sSubPr>
                                    <m:e>
                                      <m:r>
                                        <a:rPr lang="en-US" altLang="zh-CN" sz="1200" i="1" dirty="0">
                                          <a:solidFill>
                                            <a:schemeClr val="tx1"/>
                                          </a:solidFill>
                                          <a:latin typeface="Cambria Math" panose="02040503050406030204" pitchFamily="18" charset="0"/>
                                        </a:rPr>
                                        <m:t>𝑥</m:t>
                                      </m:r>
                                    </m:e>
                                    <m:sub>
                                      <m:r>
                                        <a:rPr lang="en-US" altLang="zh-CN" sz="1200" i="1" dirty="0">
                                          <a:solidFill>
                                            <a:schemeClr val="tx1"/>
                                          </a:solidFill>
                                          <a:latin typeface="Cambria Math" panose="02040503050406030204" pitchFamily="18" charset="0"/>
                                        </a:rPr>
                                        <m:t>&lt;</m:t>
                                      </m:r>
                                      <m:r>
                                        <a:rPr lang="en-US" altLang="zh-CN" sz="1200" i="1" dirty="0">
                                          <a:solidFill>
                                            <a:schemeClr val="tx1"/>
                                          </a:solidFill>
                                          <a:latin typeface="Cambria Math" panose="02040503050406030204" pitchFamily="18" charset="0"/>
                                        </a:rPr>
                                        <m:t>𝑙</m:t>
                                      </m:r>
                                    </m:sub>
                                  </m:sSub>
                                  <m:r>
                                    <a:rPr lang="en-US" altLang="zh-CN" sz="1200" b="0" i="1" dirty="0" smtClean="0">
                                      <a:solidFill>
                                        <a:schemeClr val="tx1"/>
                                      </a:solidFill>
                                      <a:latin typeface="Cambria Math" panose="02040503050406030204" pitchFamily="18" charset="0"/>
                                    </a:rPr>
                                    <m:t>;</m:t>
                                  </m:r>
                                  <m:r>
                                    <a:rPr lang="en-US" altLang="zh-CN" sz="1200" b="0" i="1" dirty="0" smtClean="0">
                                      <a:solidFill>
                                        <a:schemeClr val="tx1"/>
                                      </a:solidFill>
                                      <a:latin typeface="Cambria Math" panose="02040503050406030204" pitchFamily="18" charset="0"/>
                                      <a:ea typeface="Cambria Math" panose="02040503050406030204" pitchFamily="18" charset="0"/>
                                    </a:rPr>
                                    <m:t>𝜃</m:t>
                                  </m:r>
                                </m:e>
                              </m:d>
                            </m:e>
                          </m:nary>
                        </m:e>
                      </m:d>
                      <m:r>
                        <a:rPr lang="en-US" altLang="zh-CN" sz="1200" b="0" i="1" dirty="0" smtClean="0">
                          <a:solidFill>
                            <a:schemeClr val="tx1"/>
                          </a:solidFill>
                          <a:latin typeface="Cambria Math" panose="02040503050406030204" pitchFamily="18" charset="0"/>
                        </a:rPr>
                        <m:t>.</m:t>
                      </m:r>
                      <m:r>
                        <a:rPr lang="zh-CN" altLang="en-US" sz="1200" b="0" i="1" dirty="0" smtClean="0">
                          <a:solidFill>
                            <a:schemeClr val="tx1"/>
                          </a:solidFill>
                          <a:latin typeface="Cambria Math" panose="02040503050406030204" pitchFamily="18" charset="0"/>
                        </a:rPr>
                        <m:t>  </m:t>
                      </m:r>
                    </m:oMath>
                  </m:oMathPara>
                </a14:m>
                <a:endParaRPr lang="en-US" altLang="zh-CN" sz="1200" i="1" dirty="0">
                  <a:solidFill>
                    <a:schemeClr val="tx1"/>
                  </a:solidFill>
                </a:endParaRPr>
              </a:p>
            </p:txBody>
          </p:sp>
        </mc:Choice>
        <mc:Fallback xmlns="">
          <p:sp>
            <p:nvSpPr>
              <p:cNvPr id="18" name="TextBox 17">
                <a:extLst>
                  <a:ext uri="{FF2B5EF4-FFF2-40B4-BE49-F238E27FC236}">
                    <a16:creationId xmlns:a16="http://schemas.microsoft.com/office/drawing/2014/main" id="{600DEAB9-3FE3-3805-0DC3-FEA5F5C0D3F3}"/>
                  </a:ext>
                </a:extLst>
              </p:cNvPr>
              <p:cNvSpPr txBox="1">
                <a:spLocks noRot="1" noChangeAspect="1" noMove="1" noResize="1" noEditPoints="1" noAdjustHandles="1" noChangeArrowheads="1" noChangeShapeType="1" noTextEdit="1"/>
              </p:cNvSpPr>
              <p:nvPr/>
            </p:nvSpPr>
            <p:spPr>
              <a:xfrm>
                <a:off x="1174790" y="3753643"/>
                <a:ext cx="5071399" cy="870175"/>
              </a:xfrm>
              <a:prstGeom prst="rect">
                <a:avLst/>
              </a:prstGeom>
              <a:blipFill>
                <a:blip r:embed="rId9"/>
                <a:stretch>
                  <a:fillRect t="-32857" b="-9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E56CBE4-9B18-58BC-E228-1DBB6766B064}"/>
              </a:ext>
            </a:extLst>
          </p:cNvPr>
          <p:cNvSpPr txBox="1"/>
          <p:nvPr/>
        </p:nvSpPr>
        <p:spPr>
          <a:xfrm>
            <a:off x="6789806" y="3541360"/>
            <a:ext cx="1819838" cy="369332"/>
          </a:xfrm>
          <a:prstGeom prst="rect">
            <a:avLst/>
          </a:prstGeom>
          <a:noFill/>
        </p:spPr>
        <p:txBody>
          <a:bodyPr wrap="square" lIns="0" tIns="0" rIns="0" bIns="0" rtlCol="0">
            <a:spAutoFit/>
          </a:bodyPr>
          <a:lstStyle/>
          <a:p>
            <a:pPr algn="ctr"/>
            <a:r>
              <a:rPr lang="en-HK" altLang="zh-CN" sz="1200" dirty="0">
                <a:latin typeface="+mn-lt"/>
              </a:rPr>
              <a:t>A Framework of</a:t>
            </a:r>
            <a:r>
              <a:rPr lang="zh-CN" altLang="en-US" sz="1200" dirty="0">
                <a:latin typeface="+mn-lt"/>
              </a:rPr>
              <a:t> </a:t>
            </a:r>
            <a:r>
              <a:rPr lang="en-US" altLang="zh-CN" sz="1200" dirty="0">
                <a:latin typeface="+mn-lt"/>
              </a:rPr>
              <a:t>Autoregressive</a:t>
            </a:r>
            <a:r>
              <a:rPr lang="zh-CN" altLang="en-US" sz="1200" dirty="0">
                <a:latin typeface="+mn-lt"/>
              </a:rPr>
              <a:t> </a:t>
            </a:r>
            <a:r>
              <a:rPr lang="en-US" altLang="zh-CN" sz="1200" dirty="0">
                <a:latin typeface="+mn-lt"/>
              </a:rPr>
              <a:t>LM</a:t>
            </a:r>
            <a:r>
              <a:rPr lang="zh-CN" altLang="en-US" sz="1200" dirty="0">
                <a:latin typeface="+mn-lt"/>
              </a:rPr>
              <a:t> </a:t>
            </a:r>
            <a:r>
              <a:rPr lang="en-US" altLang="zh-CN" sz="1200" baseline="30000" dirty="0">
                <a:latin typeface="+mn-lt"/>
              </a:rPr>
              <a:t>[1]</a:t>
            </a:r>
            <a:r>
              <a:rPr lang="en-HK" altLang="zh-CN" sz="1200" dirty="0">
                <a:latin typeface="+mn-lt"/>
              </a:rPr>
              <a:t> </a:t>
            </a:r>
          </a:p>
        </p:txBody>
      </p:sp>
    </p:spTree>
    <p:extLst>
      <p:ext uri="{BB962C8B-B14F-4D97-AF65-F5344CB8AC3E}">
        <p14:creationId xmlns:p14="http://schemas.microsoft.com/office/powerpoint/2010/main" val="183454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pPr eaLnBrk="1" hangingPunct="1"/>
                <a:r>
                  <a:rPr lang="en-US" altLang="en-US" sz="2800" dirty="0"/>
                  <a:t>Part </a:t>
                </a:r>
                <a:r>
                  <a:rPr lang="en-US" altLang="zh-CN" sz="2800" dirty="0"/>
                  <a:t>1</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Scaling Laws and Pre</a:t>
                </a:r>
                <a:r>
                  <a:rPr lang="en-US" altLang="zh-CN" sz="2800" dirty="0"/>
                  <a:t>-training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228897" y="4619779"/>
            <a:ext cx="8774285" cy="276999"/>
          </a:xfrm>
          <a:prstGeom prst="rect">
            <a:avLst/>
          </a:prstGeom>
          <a:noFill/>
        </p:spPr>
        <p:txBody>
          <a:bodyPr wrap="square">
            <a:spAutoFit/>
          </a:bodyPr>
          <a:lstStyle/>
          <a:p>
            <a:r>
              <a:rPr lang="en-HK" altLang="zh-CN" sz="1200" dirty="0">
                <a:latin typeface="+mn-lt"/>
              </a:rPr>
              <a:t>Image Credit</a:t>
            </a:r>
            <a:r>
              <a:rPr lang="en-US" altLang="zh-CN" sz="1200" dirty="0">
                <a:latin typeface="+mn-lt"/>
              </a:rPr>
              <a:t>:</a:t>
            </a:r>
            <a:r>
              <a:rPr lang="zh-CN" altLang="en-US" sz="1200" dirty="0">
                <a:latin typeface="+mn-lt"/>
              </a:rPr>
              <a:t> </a:t>
            </a:r>
            <a:r>
              <a:rPr lang="en-HK" altLang="zh-CN" sz="1200" dirty="0">
                <a:latin typeface="+mn-lt"/>
                <a:hlinkClick r:id="rId4"/>
              </a:rPr>
              <a:t>Building a TB Scale Multilingual Dataset for Language Modeling</a:t>
            </a:r>
            <a:r>
              <a:rPr lang="en-US" altLang="zh-CN" sz="1200" dirty="0">
                <a:latin typeface="+mn-lt"/>
              </a:rPr>
              <a:t>.</a:t>
            </a:r>
          </a:p>
        </p:txBody>
      </p:sp>
      <p:pic>
        <p:nvPicPr>
          <p:cNvPr id="1026" name="Picture 2" descr="Data preparation">
            <a:extLst>
              <a:ext uri="{FF2B5EF4-FFF2-40B4-BE49-F238E27FC236}">
                <a16:creationId xmlns:a16="http://schemas.microsoft.com/office/drawing/2014/main" id="{33BBF615-A070-3053-C1B0-E807C146F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284163"/>
            <a:ext cx="5101169" cy="31302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DEE07EE-1F42-5967-22DF-5AC1C70C8D35}"/>
              </a:ext>
            </a:extLst>
          </p:cNvPr>
          <p:cNvSpPr>
            <a:spLocks noGrp="1" noChangeArrowheads="1"/>
          </p:cNvSpPr>
          <p:nvPr>
            <p:ph idx="1"/>
          </p:nvPr>
        </p:nvSpPr>
        <p:spPr>
          <a:xfrm>
            <a:off x="5724128" y="1495653"/>
            <a:ext cx="8479854" cy="2901168"/>
          </a:xfrm>
        </p:spPr>
        <p:txBody>
          <a:bodyPr/>
          <a:lstStyle/>
          <a:p>
            <a:pPr>
              <a:buClr>
                <a:srgbClr val="CC0000"/>
              </a:buClr>
            </a:pPr>
            <a:r>
              <a:rPr lang="en-US" altLang="zh-CN" sz="1600" b="1" dirty="0">
                <a:solidFill>
                  <a:srgbClr val="FF0000"/>
                </a:solidFill>
                <a:latin typeface="+mn-lt"/>
              </a:rPr>
              <a:t>46</a:t>
            </a:r>
            <a:r>
              <a:rPr lang="zh-CN" altLang="en-US" sz="1600" dirty="0">
                <a:latin typeface="+mn-lt"/>
              </a:rPr>
              <a:t> </a:t>
            </a:r>
            <a:r>
              <a:rPr lang="en-US" altLang="zh-CN" sz="1600" dirty="0">
                <a:latin typeface="+mn-lt"/>
              </a:rPr>
              <a:t>Languages</a:t>
            </a:r>
          </a:p>
          <a:p>
            <a:pPr eaLnBrk="1" hangingPunct="1">
              <a:buClr>
                <a:srgbClr val="CC0000"/>
              </a:buClr>
            </a:pPr>
            <a:r>
              <a:rPr lang="en-US" altLang="zh-CN" sz="1600" b="1" dirty="0">
                <a:solidFill>
                  <a:srgbClr val="FF0000"/>
                </a:solidFill>
                <a:latin typeface="+mn-lt"/>
              </a:rPr>
              <a:t>350</a:t>
            </a:r>
            <a:r>
              <a:rPr lang="zh-CN" altLang="en-US" sz="1600" b="1" dirty="0">
                <a:solidFill>
                  <a:srgbClr val="FF0000"/>
                </a:solidFill>
                <a:latin typeface="+mn-lt"/>
              </a:rPr>
              <a:t> </a:t>
            </a:r>
            <a:r>
              <a:rPr lang="en-US" altLang="zh-CN" sz="1600" b="1" dirty="0">
                <a:solidFill>
                  <a:srgbClr val="FF0000"/>
                </a:solidFill>
                <a:latin typeface="+mn-lt"/>
              </a:rPr>
              <a:t>Billion </a:t>
            </a:r>
            <a:r>
              <a:rPr lang="en-US" altLang="zh-CN" sz="1600" dirty="0">
                <a:latin typeface="+mn-lt"/>
              </a:rPr>
              <a:t>tokens</a:t>
            </a:r>
          </a:p>
          <a:p>
            <a:pPr eaLnBrk="1" hangingPunct="1">
              <a:buClr>
                <a:srgbClr val="CC0000"/>
              </a:buClr>
            </a:pPr>
            <a:r>
              <a:rPr lang="en-US" altLang="zh-CN" sz="1600" dirty="0">
                <a:latin typeface="+mn-lt"/>
              </a:rPr>
              <a:t>1.5</a:t>
            </a:r>
            <a:r>
              <a:rPr lang="zh-CN" altLang="en-US" sz="1600" dirty="0">
                <a:latin typeface="+mn-lt"/>
              </a:rPr>
              <a:t> </a:t>
            </a:r>
            <a:r>
              <a:rPr lang="en-US" altLang="zh-CN" sz="1600" dirty="0">
                <a:latin typeface="+mn-lt"/>
              </a:rPr>
              <a:t>TB text data</a:t>
            </a:r>
          </a:p>
          <a:p>
            <a:pPr eaLnBrk="1" hangingPunct="1">
              <a:buClr>
                <a:srgbClr val="CC0000"/>
              </a:buClr>
            </a:pPr>
            <a:r>
              <a:rPr lang="en-US" altLang="zh-CN" sz="1600" dirty="0">
                <a:latin typeface="+mn-lt"/>
              </a:rPr>
              <a:t>13%</a:t>
            </a:r>
            <a:r>
              <a:rPr lang="zh-CN" altLang="en-US" sz="1600" dirty="0">
                <a:latin typeface="+mn-lt"/>
              </a:rPr>
              <a:t> </a:t>
            </a:r>
            <a:r>
              <a:rPr lang="en-US" altLang="zh-CN" sz="1600" dirty="0">
                <a:latin typeface="+mn-lt"/>
              </a:rPr>
              <a:t>is </a:t>
            </a:r>
            <a:r>
              <a:rPr lang="en-US" altLang="zh-CN" sz="1600" b="1" dirty="0">
                <a:solidFill>
                  <a:srgbClr val="FF0000"/>
                </a:solidFill>
                <a:latin typeface="+mn-lt"/>
              </a:rPr>
              <a:t>Codes</a:t>
            </a:r>
            <a:r>
              <a:rPr lang="zh-CN" altLang="en-US" sz="1600" dirty="0">
                <a:solidFill>
                  <a:srgbClr val="C00000"/>
                </a:solidFill>
                <a:latin typeface="+mn-lt"/>
              </a:rPr>
              <a:t> </a:t>
            </a:r>
            <a:br>
              <a:rPr lang="en-HK" altLang="zh-CN" sz="1600" dirty="0">
                <a:solidFill>
                  <a:srgbClr val="C00000"/>
                </a:solidFill>
                <a:latin typeface="+mn-lt"/>
              </a:rPr>
            </a:br>
            <a:r>
              <a:rPr lang="en-US" altLang="zh-CN" sz="1600" dirty="0">
                <a:latin typeface="+mn-lt"/>
              </a:rPr>
              <a:t>(Reasoning</a:t>
            </a:r>
            <a:r>
              <a:rPr lang="zh-CN" altLang="en-US" sz="1600" dirty="0">
                <a:latin typeface="+mn-lt"/>
              </a:rPr>
              <a:t> </a:t>
            </a:r>
            <a:r>
              <a:rPr lang="en-US" altLang="zh-CN" sz="1600" dirty="0">
                <a:latin typeface="+mn-lt"/>
              </a:rPr>
              <a:t>and long-range</a:t>
            </a:r>
            <a:r>
              <a:rPr lang="zh-CN" altLang="en-US" sz="1600" dirty="0">
                <a:latin typeface="+mn-lt"/>
              </a:rPr>
              <a:t> </a:t>
            </a:r>
            <a:r>
              <a:rPr lang="en-US" altLang="zh-CN" sz="1600" dirty="0">
                <a:latin typeface="+mn-lt"/>
              </a:rPr>
              <a:t>modeling)</a:t>
            </a:r>
            <a:endParaRPr lang="en-HK" altLang="zh-CN" sz="1600" dirty="0">
              <a:latin typeface="+mn-lt"/>
            </a:endParaRPr>
          </a:p>
        </p:txBody>
      </p:sp>
      <p:sp>
        <p:nvSpPr>
          <p:cNvPr id="7" name="Rounded Rectangle 6">
            <a:extLst>
              <a:ext uri="{FF2B5EF4-FFF2-40B4-BE49-F238E27FC236}">
                <a16:creationId xmlns:a16="http://schemas.microsoft.com/office/drawing/2014/main" id="{231E9266-C7E0-29E4-10F4-C91FED276BBF}"/>
              </a:ext>
            </a:extLst>
          </p:cNvPr>
          <p:cNvSpPr/>
          <p:nvPr/>
        </p:nvSpPr>
        <p:spPr>
          <a:xfrm>
            <a:off x="4355976" y="1784858"/>
            <a:ext cx="936104" cy="576064"/>
          </a:xfrm>
          <a:prstGeom prst="roundRect">
            <a:avLst/>
          </a:prstGeom>
          <a:noFill/>
          <a:ln>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197FB4-6D9B-C372-805F-165753BE5D2D}"/>
              </a:ext>
            </a:extLst>
          </p:cNvPr>
          <p:cNvSpPr txBox="1"/>
          <p:nvPr/>
        </p:nvSpPr>
        <p:spPr>
          <a:xfrm>
            <a:off x="4355976" y="3481247"/>
            <a:ext cx="3585340" cy="461665"/>
          </a:xfrm>
          <a:prstGeom prst="rect">
            <a:avLst/>
          </a:prstGeom>
          <a:noFill/>
        </p:spPr>
        <p:txBody>
          <a:bodyPr wrap="none" rtlCol="0">
            <a:spAutoFit/>
          </a:bodyPr>
          <a:lstStyle/>
          <a:p>
            <a:r>
              <a:rPr lang="en-US" b="1" dirty="0">
                <a:solidFill>
                  <a:srgbClr val="C00000"/>
                </a:solidFill>
                <a:latin typeface="+mn-lt"/>
              </a:rPr>
              <a:t>High Quantity</a:t>
            </a:r>
            <a:r>
              <a:rPr lang="en-US" altLang="zh-CN" dirty="0">
                <a:latin typeface="+mn-lt"/>
              </a:rPr>
              <a:t>,</a:t>
            </a:r>
            <a:r>
              <a:rPr lang="zh-CN" altLang="en-US" dirty="0">
                <a:latin typeface="+mn-lt"/>
              </a:rPr>
              <a:t> </a:t>
            </a:r>
            <a:r>
              <a:rPr lang="en-US" altLang="zh-CN" dirty="0">
                <a:latin typeface="+mn-lt"/>
              </a:rPr>
              <a:t>Low Quality</a:t>
            </a:r>
            <a:endParaRPr lang="en-US" dirty="0">
              <a:latin typeface="+mn-lt"/>
            </a:endParaRPr>
          </a:p>
        </p:txBody>
      </p:sp>
    </p:spTree>
    <p:extLst>
      <p:ext uri="{BB962C8B-B14F-4D97-AF65-F5344CB8AC3E}">
        <p14:creationId xmlns:p14="http://schemas.microsoft.com/office/powerpoint/2010/main" val="300410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84113" y="455461"/>
                <a:ext cx="7886700" cy="841375"/>
              </a:xfrm>
            </p:spPr>
            <p:txBody>
              <a:bodyPr/>
              <a:lstStyle/>
              <a:p>
                <a:pPr eaLnBrk="1" hangingPunct="1"/>
                <a:r>
                  <a:rPr lang="en-US" altLang="en-US" sz="2800" dirty="0"/>
                  <a:t>Part </a:t>
                </a:r>
                <a:r>
                  <a:rPr lang="en-US" altLang="zh-CN" sz="2800" dirty="0"/>
                  <a:t>1</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en-US" sz="2800" dirty="0"/>
                  <a:t>Scaling Laws and Pre</a:t>
                </a:r>
                <a:r>
                  <a:rPr lang="en-US" altLang="zh-CN" sz="2800" dirty="0"/>
                  <a:t>-training</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84113" y="455461"/>
                <a:ext cx="7886700" cy="841375"/>
              </a:xfrm>
              <a:blipFill>
                <a:blip r:embed="rId3"/>
                <a:stretch>
                  <a:fillRect l="-1608"/>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3" name="TextBox 2">
            <a:extLst>
              <a:ext uri="{FF2B5EF4-FFF2-40B4-BE49-F238E27FC236}">
                <a16:creationId xmlns:a16="http://schemas.microsoft.com/office/drawing/2014/main" id="{25FEE63C-A0B9-5C19-0D71-CAF84C378F1C}"/>
              </a:ext>
            </a:extLst>
          </p:cNvPr>
          <p:cNvSpPr txBox="1"/>
          <p:nvPr/>
        </p:nvSpPr>
        <p:spPr>
          <a:xfrm>
            <a:off x="384113" y="4809515"/>
            <a:ext cx="8774285" cy="276999"/>
          </a:xfrm>
          <a:prstGeom prst="rect">
            <a:avLst/>
          </a:prstGeom>
          <a:noFill/>
        </p:spPr>
        <p:txBody>
          <a:bodyPr wrap="square">
            <a:spAutoFit/>
          </a:bodyPr>
          <a:lstStyle/>
          <a:p>
            <a:r>
              <a:rPr lang="en-HK" altLang="zh-CN" sz="1200" dirty="0">
                <a:latin typeface="+mn-lt"/>
              </a:rPr>
              <a:t>Image Credit</a:t>
            </a:r>
            <a:r>
              <a:rPr lang="en-US" altLang="zh-CN" sz="1200" dirty="0">
                <a:latin typeface="+mn-lt"/>
              </a:rPr>
              <a:t>:</a:t>
            </a:r>
            <a:r>
              <a:rPr lang="zh-CN" altLang="en-US" sz="1200" dirty="0">
                <a:latin typeface="+mn-lt"/>
              </a:rPr>
              <a:t> </a:t>
            </a:r>
            <a:r>
              <a:rPr lang="en-HK" altLang="zh-CN" sz="1200" dirty="0">
                <a:latin typeface="+mn-lt"/>
                <a:hlinkClick r:id="rId4"/>
              </a:rPr>
              <a:t>Open LLM Leaderboard</a:t>
            </a:r>
            <a:r>
              <a:rPr lang="en-US" altLang="zh-CN" sz="1200" dirty="0">
                <a:latin typeface="+mn-lt"/>
              </a:rPr>
              <a:t>.</a:t>
            </a:r>
          </a:p>
        </p:txBody>
      </p:sp>
      <p:pic>
        <p:nvPicPr>
          <p:cNvPr id="4" name="Picture 3">
            <a:extLst>
              <a:ext uri="{FF2B5EF4-FFF2-40B4-BE49-F238E27FC236}">
                <a16:creationId xmlns:a16="http://schemas.microsoft.com/office/drawing/2014/main" id="{DFEE08AE-AE52-CF12-EDB5-2A354C786C47}"/>
              </a:ext>
            </a:extLst>
          </p:cNvPr>
          <p:cNvPicPr>
            <a:picLocks noChangeAspect="1"/>
          </p:cNvPicPr>
          <p:nvPr/>
        </p:nvPicPr>
        <p:blipFill>
          <a:blip r:embed="rId5"/>
          <a:stretch>
            <a:fillRect/>
          </a:stretch>
        </p:blipFill>
        <p:spPr>
          <a:xfrm>
            <a:off x="1160227" y="1128760"/>
            <a:ext cx="6334472" cy="3542255"/>
          </a:xfrm>
          <a:prstGeom prst="rect">
            <a:avLst/>
          </a:prstGeom>
        </p:spPr>
      </p:pic>
      <p:sp>
        <p:nvSpPr>
          <p:cNvPr id="8" name="Rounded Rectangle 7">
            <a:extLst>
              <a:ext uri="{FF2B5EF4-FFF2-40B4-BE49-F238E27FC236}">
                <a16:creationId xmlns:a16="http://schemas.microsoft.com/office/drawing/2014/main" id="{63B9E760-240A-0B97-B9F6-CC54285717CD}"/>
              </a:ext>
            </a:extLst>
          </p:cNvPr>
          <p:cNvSpPr/>
          <p:nvPr/>
        </p:nvSpPr>
        <p:spPr>
          <a:xfrm>
            <a:off x="6228184" y="3003798"/>
            <a:ext cx="504056" cy="1805717"/>
          </a:xfrm>
          <a:prstGeom prst="round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56947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7" name="Picture 2" descr="How Intelligent is Artificial Intelligence?">
            <a:extLst>
              <a:ext uri="{FF2B5EF4-FFF2-40B4-BE49-F238E27FC236}">
                <a16:creationId xmlns:a16="http://schemas.microsoft.com/office/drawing/2014/main" id="{9CBDD3B5-4323-FCFB-F755-D7F437806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2" y="356263"/>
            <a:ext cx="8646636" cy="4803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44A2F333-7851-A856-C225-3CADA00FCE38}"/>
              </a:ext>
            </a:extLst>
          </p:cNvPr>
          <p:cNvSpPr txBox="1">
            <a:spLocks/>
          </p:cNvSpPr>
          <p:nvPr/>
        </p:nvSpPr>
        <p:spPr>
          <a:xfrm>
            <a:off x="985071" y="3003039"/>
            <a:ext cx="8158929" cy="943718"/>
          </a:xfrm>
          <a:prstGeom prst="rect">
            <a:avLst/>
          </a:prstGeom>
        </p:spPr>
        <p:txBody>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b="1" dirty="0">
                <a:ln w="12700">
                  <a:solidFill>
                    <a:schemeClr val="accent5"/>
                  </a:solidFill>
                  <a:prstDash val="solid"/>
                </a:ln>
                <a:pattFill prst="ltDnDiag">
                  <a:fgClr>
                    <a:schemeClr val="accent5">
                      <a:lumMod val="60000"/>
                      <a:lumOff val="40000"/>
                    </a:schemeClr>
                  </a:fgClr>
                  <a:bgClr>
                    <a:schemeClr val="bg1"/>
                  </a:bgClr>
                </a:pattFill>
              </a:rPr>
              <a:t>Foundation Models</a:t>
            </a:r>
          </a:p>
        </p:txBody>
      </p:sp>
      <p:sp>
        <p:nvSpPr>
          <p:cNvPr id="11" name="Rectangle 3">
            <a:extLst>
              <a:ext uri="{FF2B5EF4-FFF2-40B4-BE49-F238E27FC236}">
                <a16:creationId xmlns:a16="http://schemas.microsoft.com/office/drawing/2014/main" id="{6ACEC31D-A1B0-03CC-A5BC-C1986A1E340C}"/>
              </a:ext>
            </a:extLst>
          </p:cNvPr>
          <p:cNvSpPr>
            <a:spLocks noGrp="1" noChangeArrowheads="1"/>
          </p:cNvSpPr>
          <p:nvPr>
            <p:ph idx="1"/>
          </p:nvPr>
        </p:nvSpPr>
        <p:spPr>
          <a:xfrm>
            <a:off x="248682" y="483518"/>
            <a:ext cx="8479854" cy="2174736"/>
          </a:xfrm>
        </p:spPr>
        <p:txBody>
          <a:bodyPr/>
          <a:lstStyle/>
          <a:p>
            <a:pPr>
              <a:buClr>
                <a:srgbClr val="CC0000"/>
              </a:buClr>
            </a:pPr>
            <a:r>
              <a:rPr lang="en-US" altLang="en-US" sz="1600" dirty="0">
                <a:solidFill>
                  <a:schemeClr val="bg1"/>
                </a:solidFill>
                <a:latin typeface="+mn-lt"/>
              </a:rPr>
              <a:t>Fluent text generation</a:t>
            </a:r>
          </a:p>
          <a:p>
            <a:pPr>
              <a:buClr>
                <a:srgbClr val="CC0000"/>
              </a:buClr>
            </a:pPr>
            <a:r>
              <a:rPr lang="en-HK" altLang="zh-CN" sz="1600" dirty="0">
                <a:solidFill>
                  <a:schemeClr val="bg1"/>
                </a:solidFill>
                <a:latin typeface="+mn-lt"/>
              </a:rPr>
              <a:t>In-context few</a:t>
            </a:r>
            <a:r>
              <a:rPr lang="en-US" altLang="zh-CN" sz="1600" dirty="0">
                <a:solidFill>
                  <a:schemeClr val="bg1"/>
                </a:solidFill>
                <a:latin typeface="+mn-lt"/>
              </a:rPr>
              <a:t>-shot </a:t>
            </a:r>
            <a:r>
              <a:rPr lang="en-HK" altLang="zh-CN" sz="1600" dirty="0">
                <a:solidFill>
                  <a:schemeClr val="bg1"/>
                </a:solidFill>
                <a:latin typeface="+mn-lt"/>
              </a:rPr>
              <a:t>learning</a:t>
            </a:r>
          </a:p>
          <a:p>
            <a:pPr>
              <a:buClr>
                <a:srgbClr val="CC0000"/>
              </a:buClr>
            </a:pPr>
            <a:r>
              <a:rPr lang="en-HK" altLang="zh-CN" sz="1600" dirty="0">
                <a:solidFill>
                  <a:schemeClr val="bg1"/>
                </a:solidFill>
                <a:latin typeface="+mn-lt"/>
              </a:rPr>
              <a:t>World knowledge</a:t>
            </a:r>
            <a:r>
              <a:rPr lang="zh-CN" altLang="en-US" sz="1600" dirty="0">
                <a:solidFill>
                  <a:schemeClr val="bg1"/>
                </a:solidFill>
                <a:latin typeface="+mn-lt"/>
              </a:rPr>
              <a:t> </a:t>
            </a:r>
            <a:r>
              <a:rPr lang="en-US" altLang="zh-CN" sz="1600" dirty="0">
                <a:solidFill>
                  <a:schemeClr val="bg1"/>
                </a:solidFill>
                <a:latin typeface="+mn-lt"/>
              </a:rPr>
              <a:t>and commonsense</a:t>
            </a:r>
            <a:endParaRPr lang="en-HK" altLang="zh-CN" sz="1600" dirty="0">
              <a:solidFill>
                <a:schemeClr val="bg1"/>
              </a:solidFill>
              <a:latin typeface="+mn-lt"/>
            </a:endParaRPr>
          </a:p>
          <a:p>
            <a:pPr>
              <a:buClr>
                <a:srgbClr val="CC0000"/>
              </a:buClr>
            </a:pPr>
            <a:r>
              <a:rPr lang="en-HK" altLang="zh-CN" sz="1600" dirty="0">
                <a:solidFill>
                  <a:schemeClr val="bg1"/>
                </a:solidFill>
                <a:latin typeface="+mn-lt"/>
              </a:rPr>
              <a:t>Code understanding and generation</a:t>
            </a:r>
          </a:p>
          <a:p>
            <a:pPr>
              <a:buClr>
                <a:srgbClr val="CC0000"/>
              </a:buClr>
            </a:pPr>
            <a:r>
              <a:rPr lang="en-HK" altLang="zh-CN" sz="1600" dirty="0">
                <a:solidFill>
                  <a:schemeClr val="bg1"/>
                </a:solidFill>
                <a:latin typeface="+mn-lt"/>
              </a:rPr>
              <a:t>Complex reasoning</a:t>
            </a:r>
          </a:p>
        </p:txBody>
      </p:sp>
    </p:spTree>
    <p:extLst>
      <p:ext uri="{BB962C8B-B14F-4D97-AF65-F5344CB8AC3E}">
        <p14:creationId xmlns:p14="http://schemas.microsoft.com/office/powerpoint/2010/main" val="130650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94116" y="364048"/>
                <a:ext cx="7886700" cy="841375"/>
              </a:xfrm>
            </p:spPr>
            <p:txBody>
              <a:bodyPr/>
              <a:lstStyle/>
              <a:p>
                <a:pPr eaLnBrk="1" hangingPunct="1"/>
                <a:r>
                  <a:rPr lang="en-US" altLang="en-US" sz="2800" dirty="0"/>
                  <a:t>Part </a:t>
                </a:r>
                <a:r>
                  <a:rPr lang="en-US" altLang="zh-CN" sz="2800" dirty="0"/>
                  <a:t>2</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Supervised Fine-tuning (SFT)</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94116" y="364048"/>
                <a:ext cx="7886700" cy="841375"/>
              </a:xfrm>
              <a:blipFill>
                <a:blip r:embed="rId3"/>
                <a:stretch>
                  <a:fillRect l="-161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pic>
        <p:nvPicPr>
          <p:cNvPr id="2" name="Picture 1">
            <a:extLst>
              <a:ext uri="{FF2B5EF4-FFF2-40B4-BE49-F238E27FC236}">
                <a16:creationId xmlns:a16="http://schemas.microsoft.com/office/drawing/2014/main" id="{4A9E0934-9F75-97B9-2E47-64DF6E359A88}"/>
              </a:ext>
            </a:extLst>
          </p:cNvPr>
          <p:cNvPicPr>
            <a:picLocks noChangeAspect="1"/>
          </p:cNvPicPr>
          <p:nvPr/>
        </p:nvPicPr>
        <p:blipFill rotWithShape="1">
          <a:blip r:embed="rId4"/>
          <a:srcRect t="22274" b="4849"/>
          <a:stretch/>
        </p:blipFill>
        <p:spPr>
          <a:xfrm>
            <a:off x="467544" y="2702659"/>
            <a:ext cx="4082395" cy="2241713"/>
          </a:xfrm>
          <a:prstGeom prst="rect">
            <a:avLst/>
          </a:prstGeom>
        </p:spPr>
      </p:pic>
      <p:sp>
        <p:nvSpPr>
          <p:cNvPr id="12" name="TextBox 11">
            <a:extLst>
              <a:ext uri="{FF2B5EF4-FFF2-40B4-BE49-F238E27FC236}">
                <a16:creationId xmlns:a16="http://schemas.microsoft.com/office/drawing/2014/main" id="{221CB6E7-42B8-3710-B38E-E24C4E878204}"/>
              </a:ext>
            </a:extLst>
          </p:cNvPr>
          <p:cNvSpPr txBox="1"/>
          <p:nvPr/>
        </p:nvSpPr>
        <p:spPr>
          <a:xfrm>
            <a:off x="816553" y="4884091"/>
            <a:ext cx="3384376" cy="307777"/>
          </a:xfrm>
          <a:prstGeom prst="rect">
            <a:avLst/>
          </a:prstGeom>
          <a:noFill/>
        </p:spPr>
        <p:txBody>
          <a:bodyPr wrap="square">
            <a:spAutoFit/>
          </a:bodyPr>
          <a:lstStyle/>
          <a:p>
            <a:r>
              <a:rPr lang="en-HK" sz="1400" dirty="0">
                <a:latin typeface="+mn-lt"/>
              </a:rPr>
              <a:t>I</a:t>
            </a:r>
            <a:r>
              <a:rPr lang="en-HK" sz="1400" b="0" dirty="0">
                <a:effectLst/>
                <a:latin typeface="+mn-lt"/>
              </a:rPr>
              <a:t>nstruction-following </a:t>
            </a:r>
            <a:r>
              <a:rPr lang="en-HK" sz="1400" dirty="0">
                <a:latin typeface="+mn-lt"/>
              </a:rPr>
              <a:t>D</a:t>
            </a:r>
            <a:r>
              <a:rPr lang="en-HK" sz="1400" b="0" dirty="0">
                <a:effectLst/>
                <a:latin typeface="+mn-lt"/>
              </a:rPr>
              <a:t>emonstrations</a:t>
            </a:r>
            <a:endParaRPr lang="en-US" sz="1400" dirty="0">
              <a:latin typeface="+mn-lt"/>
            </a:endParaRPr>
          </a:p>
        </p:txBody>
      </p:sp>
      <p:pic>
        <p:nvPicPr>
          <p:cNvPr id="3074" name="Picture 2">
            <a:extLst>
              <a:ext uri="{FF2B5EF4-FFF2-40B4-BE49-F238E27FC236}">
                <a16:creationId xmlns:a16="http://schemas.microsoft.com/office/drawing/2014/main" id="{3C900B29-A1AA-AE47-BCFC-2E61269DE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452" y="1692790"/>
            <a:ext cx="3454813" cy="3343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FEE63C-A0B9-5C19-0D71-CAF84C378F1C}"/>
              </a:ext>
            </a:extLst>
          </p:cNvPr>
          <p:cNvSpPr txBox="1"/>
          <p:nvPr/>
        </p:nvSpPr>
        <p:spPr>
          <a:xfrm>
            <a:off x="3995936" y="4884091"/>
            <a:ext cx="5275094" cy="307777"/>
          </a:xfrm>
          <a:prstGeom prst="rect">
            <a:avLst/>
          </a:prstGeom>
          <a:noFill/>
        </p:spPr>
        <p:txBody>
          <a:bodyPr wrap="square">
            <a:spAutoFit/>
          </a:bodyPr>
          <a:lstStyle/>
          <a:p>
            <a:r>
              <a:rPr lang="en-HK" altLang="zh-CN" sz="1400" dirty="0">
                <a:latin typeface="+mn-lt"/>
              </a:rPr>
              <a:t>Image</a:t>
            </a:r>
            <a:r>
              <a:rPr lang="zh-CN" altLang="en-US" sz="1400" dirty="0">
                <a:latin typeface="+mn-lt"/>
              </a:rPr>
              <a:t> </a:t>
            </a:r>
            <a:r>
              <a:rPr lang="en-US" altLang="zh-CN" sz="1400" dirty="0">
                <a:latin typeface="+mn-lt"/>
              </a:rPr>
              <a:t>Credit:</a:t>
            </a:r>
            <a:r>
              <a:rPr lang="zh-CN" altLang="en-US" sz="1400" dirty="0">
                <a:latin typeface="+mn-lt"/>
              </a:rPr>
              <a:t> </a:t>
            </a:r>
            <a:r>
              <a:rPr lang="en-HK" altLang="zh-CN" sz="1400" dirty="0">
                <a:latin typeface="+mn-lt"/>
                <a:hlinkClick r:id="rId6"/>
              </a:rPr>
              <a:t>Stanford Alpaca: An Instruction-following LLaMA Model</a:t>
            </a:r>
            <a:r>
              <a:rPr lang="en-US" altLang="zh-CN" sz="1400" dirty="0">
                <a:latin typeface="+mn-lt"/>
              </a:rPr>
              <a:t>.</a:t>
            </a:r>
            <a:r>
              <a:rPr lang="zh-CN" altLang="en-US" sz="1400" dirty="0">
                <a:latin typeface="+mn-lt"/>
              </a:rPr>
              <a:t> </a:t>
            </a:r>
            <a:endParaRPr lang="en-US" sz="1400" dirty="0">
              <a:latin typeface="+mn-lt"/>
            </a:endParaRPr>
          </a:p>
        </p:txBody>
      </p:sp>
      <mc:AlternateContent xmlns:mc="http://schemas.openxmlformats.org/markup-compatibility/2006" xmlns:a14="http://schemas.microsoft.com/office/drawing/2010/main">
        <mc:Choice Requires="a14">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397855" y="1147641"/>
                <a:ext cx="8479854" cy="1780661"/>
              </a:xfrm>
            </p:spPr>
            <p:txBody>
              <a:bodyPr/>
              <a:lstStyle/>
              <a:p>
                <a:pPr>
                  <a:buClr>
                    <a:srgbClr val="CC0000"/>
                  </a:buClr>
                </a:pPr>
                <a:r>
                  <a:rPr lang="en-US" altLang="en-US" sz="1600" b="1" dirty="0">
                    <a:latin typeface="+mn-lt"/>
                  </a:rPr>
                  <a:t>Instruction Tuning</a:t>
                </a:r>
                <a:r>
                  <a:rPr lang="en-US" altLang="zh-CN" sz="1600" dirty="0">
                    <a:latin typeface="+mn-lt"/>
                  </a:rPr>
                  <a:t>:</a:t>
                </a:r>
                <a:r>
                  <a:rPr lang="zh-CN" altLang="en-US" sz="1600" dirty="0">
                    <a:latin typeface="+mn-lt"/>
                  </a:rPr>
                  <a:t> </a:t>
                </a:r>
                <a:r>
                  <a:rPr lang="en-HK" altLang="zh-CN" sz="1600" dirty="0">
                    <a:latin typeface="+mn-lt"/>
                  </a:rPr>
                  <a:t> Fine</a:t>
                </a:r>
                <a:r>
                  <a:rPr lang="en-US" altLang="zh-CN" sz="1600" dirty="0">
                    <a:latin typeface="+mn-lt"/>
                  </a:rPr>
                  <a:t>-tuning an LLM </a:t>
                </a:r>
                <a:r>
                  <a:rPr lang="en-HK" altLang="zh-CN" sz="1600" b="1" dirty="0">
                    <a:solidFill>
                      <a:srgbClr val="FF0000"/>
                    </a:solidFill>
                    <a:latin typeface="+mn-lt"/>
                  </a:rPr>
                  <a:t>on a collection of tasks</a:t>
                </a:r>
                <a:r>
                  <a:rPr lang="zh-CN" altLang="en-US" sz="1600" dirty="0">
                    <a:latin typeface="+mn-lt"/>
                  </a:rPr>
                  <a:t> </a:t>
                </a:r>
                <a:r>
                  <a:rPr lang="en-US" altLang="zh-CN" sz="1600" dirty="0">
                    <a:latin typeface="+mn-lt"/>
                  </a:rPr>
                  <a:t>described </a:t>
                </a:r>
                <a:r>
                  <a:rPr lang="en-HK" altLang="zh-CN" sz="1600" dirty="0">
                    <a:latin typeface="+mn-lt"/>
                  </a:rPr>
                  <a:t>via </a:t>
                </a:r>
                <a:r>
                  <a:rPr lang="en-HK" altLang="zh-CN" sz="1600" b="1" dirty="0">
                    <a:solidFill>
                      <a:srgbClr val="FF0000"/>
                    </a:solidFill>
                    <a:latin typeface="+mn-lt"/>
                  </a:rPr>
                  <a:t>Instructions</a:t>
                </a:r>
                <a:r>
                  <a:rPr lang="en-HK" altLang="zh-CN" sz="1600" dirty="0">
                    <a:latin typeface="+mn-lt"/>
                  </a:rPr>
                  <a:t> </a:t>
                </a:r>
                <a:r>
                  <a:rPr lang="en-US" altLang="zh-CN" sz="1600" baseline="30000" dirty="0">
                    <a:latin typeface="+mn-lt"/>
                  </a:rPr>
                  <a:t>[1]</a:t>
                </a:r>
              </a:p>
              <a:p>
                <a:pPr>
                  <a:buClr>
                    <a:srgbClr val="CC0000"/>
                  </a:buClr>
                </a:pPr>
                <a:r>
                  <a:rPr lang="en-US" altLang="zh-CN" sz="1600" b="1" dirty="0">
                    <a:solidFill>
                      <a:srgbClr val="FF0000"/>
                    </a:solidFill>
                    <a:latin typeface="+mn-lt"/>
                  </a:rPr>
                  <a:t>Instruction</a:t>
                </a:r>
                <a:r>
                  <a:rPr lang="en-US" altLang="zh-CN" sz="1600" dirty="0">
                    <a:latin typeface="+mn-lt"/>
                  </a:rPr>
                  <a:t> (Describe a task)</a:t>
                </a:r>
                <a:r>
                  <a:rPr lang="zh-CN" altLang="en-US" sz="1600" dirty="0">
                    <a:latin typeface="+mn-lt"/>
                  </a:rPr>
                  <a:t> </a:t>
                </a:r>
                <a:r>
                  <a:rPr lang="en-US" altLang="zh-CN" sz="1600" dirty="0">
                    <a:latin typeface="+mn-lt"/>
                  </a:rPr>
                  <a:t>+</a:t>
                </a:r>
                <a:r>
                  <a:rPr lang="zh-CN" altLang="en-US" sz="1600" dirty="0">
                    <a:latin typeface="+mn-lt"/>
                  </a:rPr>
                  <a:t> </a:t>
                </a:r>
                <a:r>
                  <a:rPr lang="en-US" altLang="zh-CN" sz="1600" b="1" dirty="0">
                    <a:solidFill>
                      <a:srgbClr val="FF0000"/>
                    </a:solidFill>
                    <a:latin typeface="+mn-lt"/>
                  </a:rPr>
                  <a:t>Input</a:t>
                </a:r>
                <a:r>
                  <a:rPr lang="en-US" altLang="zh-CN" sz="1600" dirty="0">
                    <a:latin typeface="+mn-lt"/>
                  </a:rPr>
                  <a:t> (Provide further context)</a:t>
                </a:r>
                <a:r>
                  <a:rPr lang="zh-CN" altLang="en-US" sz="1600" dirty="0">
                    <a:latin typeface="+mn-lt"/>
                  </a:rPr>
                  <a:t> </a:t>
                </a: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oMath>
                </a14:m>
                <a:r>
                  <a:rPr lang="zh-CN" altLang="en-US" sz="1600" dirty="0">
                    <a:latin typeface="+mn-lt"/>
                  </a:rPr>
                  <a:t> </a:t>
                </a:r>
                <a:r>
                  <a:rPr lang="en-US" altLang="zh-CN" sz="1600" b="1" dirty="0">
                    <a:solidFill>
                      <a:srgbClr val="FF0000"/>
                    </a:solidFill>
                    <a:latin typeface="+mn-lt"/>
                  </a:rPr>
                  <a:t>Output</a:t>
                </a:r>
                <a:r>
                  <a:rPr lang="zh-CN" altLang="en-US" sz="1600" dirty="0">
                    <a:latin typeface="+mn-lt"/>
                  </a:rPr>
                  <a:t> </a:t>
                </a:r>
                <a:r>
                  <a:rPr lang="en-US" altLang="zh-CN" sz="1600" b="1" dirty="0">
                    <a:solidFill>
                      <a:srgbClr val="FF0000"/>
                    </a:solidFill>
                    <a:latin typeface="+mn-lt"/>
                  </a:rPr>
                  <a:t>Response</a:t>
                </a:r>
              </a:p>
              <a:p>
                <a:pPr>
                  <a:buClr>
                    <a:srgbClr val="CC0000"/>
                  </a:buClr>
                </a:pPr>
                <a:r>
                  <a:rPr lang="en-US" altLang="zh-CN" sz="1600" dirty="0">
                    <a:latin typeface="+mn-lt"/>
                  </a:rPr>
                  <a:t>Allow humans to steer the conversation and constrain the language model’s output to </a:t>
                </a:r>
                <a:r>
                  <a:rPr lang="en-US" altLang="zh-CN" sz="1600" i="1" dirty="0">
                    <a:latin typeface="+mn-lt"/>
                  </a:rPr>
                  <a:t>be</a:t>
                </a:r>
                <a:r>
                  <a:rPr lang="en-US" altLang="zh-CN" sz="1600" dirty="0">
                    <a:latin typeface="+mn-lt"/>
                  </a:rPr>
                  <a:t> </a:t>
                </a:r>
                <a:r>
                  <a:rPr lang="en-US" altLang="zh-CN" sz="1600" i="1" dirty="0">
                    <a:latin typeface="+mn-lt"/>
                  </a:rPr>
                  <a:t>more natural,</a:t>
                </a:r>
                <a:r>
                  <a:rPr lang="zh-CN" altLang="en-US" sz="1600" i="1" dirty="0">
                    <a:latin typeface="+mn-lt"/>
                  </a:rPr>
                  <a:t> </a:t>
                </a:r>
                <a:r>
                  <a:rPr lang="en-US" altLang="zh-CN" sz="1600" i="1" dirty="0">
                    <a:latin typeface="+mn-lt"/>
                  </a:rPr>
                  <a:t>useful,</a:t>
                </a:r>
                <a:r>
                  <a:rPr lang="zh-CN" altLang="en-US" sz="1600" i="1" dirty="0">
                    <a:latin typeface="+mn-lt"/>
                  </a:rPr>
                  <a:t> </a:t>
                </a:r>
                <a:r>
                  <a:rPr lang="en-US" altLang="zh-CN" sz="1600" i="1" dirty="0">
                    <a:latin typeface="+mn-lt"/>
                  </a:rPr>
                  <a:t>and aligned with the users’</a:t>
                </a:r>
                <a:r>
                  <a:rPr lang="zh-CN" altLang="en-US" sz="1600" i="1" dirty="0">
                    <a:latin typeface="+mn-lt"/>
                  </a:rPr>
                  <a:t> </a:t>
                </a:r>
                <a:r>
                  <a:rPr lang="en-US" altLang="zh-CN" sz="1600" i="1" dirty="0">
                    <a:latin typeface="+mn-lt"/>
                  </a:rPr>
                  <a:t>goals</a:t>
                </a:r>
                <a:r>
                  <a:rPr lang="en-US" altLang="zh-CN" sz="1600" dirty="0">
                    <a:latin typeface="+mn-lt"/>
                  </a:rPr>
                  <a:t>.</a:t>
                </a:r>
              </a:p>
              <a:p>
                <a:pPr>
                  <a:buClr>
                    <a:srgbClr val="CC0000"/>
                  </a:buClr>
                </a:pPr>
                <a:r>
                  <a:rPr lang="en-US" altLang="zh-CN" sz="1600" b="1" dirty="0">
                    <a:solidFill>
                      <a:srgbClr val="C00000"/>
                    </a:solidFill>
                    <a:latin typeface="+mn-lt"/>
                  </a:rPr>
                  <a:t>High Quality</a:t>
                </a:r>
                <a:r>
                  <a:rPr lang="en-US" altLang="zh-CN" sz="1600" dirty="0">
                    <a:latin typeface="+mn-lt"/>
                  </a:rPr>
                  <a:t>,</a:t>
                </a:r>
                <a:r>
                  <a:rPr lang="zh-CN" altLang="en-US" sz="1600" dirty="0">
                    <a:latin typeface="+mn-lt"/>
                  </a:rPr>
                  <a:t> </a:t>
                </a:r>
                <a:r>
                  <a:rPr lang="en-US" altLang="zh-CN" sz="1600" b="1" dirty="0">
                    <a:solidFill>
                      <a:srgbClr val="FF0000"/>
                    </a:solidFill>
                    <a:latin typeface="+mn-lt"/>
                  </a:rPr>
                  <a:t>High Diversity</a:t>
                </a:r>
                <a:r>
                  <a:rPr lang="en-US" altLang="zh-CN" sz="1600" dirty="0">
                    <a:latin typeface="+mn-lt"/>
                  </a:rPr>
                  <a:t>,</a:t>
                </a:r>
                <a:r>
                  <a:rPr lang="zh-CN" altLang="en-US" sz="1600" dirty="0">
                    <a:latin typeface="+mn-lt"/>
                  </a:rPr>
                  <a:t> </a:t>
                </a:r>
                <a:r>
                  <a:rPr lang="en-US" altLang="zh-CN" sz="1600" dirty="0">
                    <a:latin typeface="+mn-lt"/>
                  </a:rPr>
                  <a:t>Low quantity</a:t>
                </a:r>
              </a:p>
            </p:txBody>
          </p:sp>
        </mc:Choice>
        <mc:Fallback xmlns="">
          <p:sp>
            <p:nvSpPr>
              <p:cNvPr id="15362" name="Rectangle 3">
                <a:extLst>
                  <a:ext uri="{FF2B5EF4-FFF2-40B4-BE49-F238E27FC236}">
                    <a16:creationId xmlns:a16="http://schemas.microsoft.com/office/drawing/2014/main" id="{372681B8-D834-074E-991E-6B854CC594F4}"/>
                  </a:ext>
                </a:extLst>
              </p:cNvPr>
              <p:cNvSpPr>
                <a:spLocks noGrp="1" noRot="1" noChangeAspect="1" noMove="1" noResize="1" noEditPoints="1" noAdjustHandles="1" noChangeArrowheads="1" noChangeShapeType="1" noTextEdit="1"/>
              </p:cNvSpPr>
              <p:nvPr>
                <p:ph idx="1"/>
              </p:nvPr>
            </p:nvSpPr>
            <p:spPr>
              <a:xfrm>
                <a:off x="397855" y="1147641"/>
                <a:ext cx="8479854" cy="1780661"/>
              </a:xfrm>
              <a:blipFill>
                <a:blip r:embed="rId7"/>
                <a:stretch>
                  <a:fillRect l="-299" t="-2837"/>
                </a:stretch>
              </a:blipFill>
            </p:spPr>
            <p:txBody>
              <a:bodyPr/>
              <a:lstStyle/>
              <a:p>
                <a:r>
                  <a:rPr lang="en-US">
                    <a:noFill/>
                  </a:rPr>
                  <a:t> </a:t>
                </a:r>
              </a:p>
            </p:txBody>
          </p:sp>
        </mc:Fallback>
      </mc:AlternateContent>
      <p:sp>
        <p:nvSpPr>
          <p:cNvPr id="13" name="Rectangle 3">
            <a:extLst>
              <a:ext uri="{FF2B5EF4-FFF2-40B4-BE49-F238E27FC236}">
                <a16:creationId xmlns:a16="http://schemas.microsoft.com/office/drawing/2014/main" id="{03FF2B97-3B2D-DD8A-BBB6-DA5D30AF5732}"/>
              </a:ext>
            </a:extLst>
          </p:cNvPr>
          <p:cNvSpPr txBox="1">
            <a:spLocks noChangeArrowheads="1"/>
          </p:cNvSpPr>
          <p:nvPr/>
        </p:nvSpPr>
        <p:spPr bwMode="auto">
          <a:xfrm>
            <a:off x="7794907" y="4372283"/>
            <a:ext cx="1121350" cy="38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fontAlgn="base" hangingPunct="1">
              <a:lnSpc>
                <a:spcPct val="90000"/>
              </a:lnSpc>
              <a:spcBef>
                <a:spcPts val="750"/>
              </a:spcBef>
              <a:spcAft>
                <a:spcPct val="0"/>
              </a:spcAft>
              <a:buClr>
                <a:schemeClr val="accent1"/>
              </a:buClr>
              <a:buFont typeface="Wingdings" pitchFamily="2" charset="2"/>
              <a:buChar char="§"/>
              <a:defRPr sz="2100" kern="1200">
                <a:solidFill>
                  <a:schemeClr val="tx1"/>
                </a:solidFill>
                <a:latin typeface="Arial Regular"/>
                <a:ea typeface="+mn-ea"/>
                <a:cs typeface="+mn-cs"/>
              </a:defRPr>
            </a:lvl1pPr>
            <a:lvl2pPr marL="514350" indent="-171450" algn="l" defTabSz="685800" rtl="0" eaLnBrk="1" fontAlgn="base" hangingPunct="1">
              <a:lnSpc>
                <a:spcPct val="90000"/>
              </a:lnSpc>
              <a:spcBef>
                <a:spcPts val="375"/>
              </a:spcBef>
              <a:spcAft>
                <a:spcPct val="0"/>
              </a:spcAft>
              <a:buClr>
                <a:schemeClr val="accent1"/>
              </a:buClr>
              <a:buFont typeface="Wingdings" pitchFamily="2" charset="2"/>
              <a:buChar char="§"/>
              <a:defRPr kern="1200">
                <a:solidFill>
                  <a:schemeClr val="tx1"/>
                </a:solidFill>
                <a:latin typeface="Arial Regular"/>
                <a:ea typeface="+mn-ea"/>
                <a:cs typeface="+mn-cs"/>
              </a:defRPr>
            </a:lvl2pPr>
            <a:lvl3pPr marL="857250" indent="-171450" algn="l" defTabSz="685800" rtl="0" eaLnBrk="1" fontAlgn="base" hangingPunct="1">
              <a:lnSpc>
                <a:spcPct val="90000"/>
              </a:lnSpc>
              <a:spcBef>
                <a:spcPts val="375"/>
              </a:spcBef>
              <a:spcAft>
                <a:spcPct val="0"/>
              </a:spcAft>
              <a:buClr>
                <a:schemeClr val="accent1"/>
              </a:buClr>
              <a:buFont typeface="Wingdings" pitchFamily="2" charset="2"/>
              <a:buChar char="§"/>
              <a:defRPr sz="1500" kern="1200">
                <a:solidFill>
                  <a:schemeClr val="tx1"/>
                </a:solidFill>
                <a:latin typeface="Arial Regular"/>
                <a:ea typeface="+mn-ea"/>
                <a:cs typeface="+mn-cs"/>
              </a:defRPr>
            </a:lvl3pPr>
            <a:lvl4pPr marL="12001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4pPr>
            <a:lvl5pPr marL="1543050" indent="-171450" algn="l" defTabSz="685800" rtl="0" eaLnBrk="1" fontAlgn="base" hangingPunct="1">
              <a:lnSpc>
                <a:spcPct val="90000"/>
              </a:lnSpc>
              <a:spcBef>
                <a:spcPts val="375"/>
              </a:spcBef>
              <a:spcAft>
                <a:spcPct val="0"/>
              </a:spcAft>
              <a:buClr>
                <a:schemeClr val="accent1"/>
              </a:buClr>
              <a:buFont typeface="Wingdings" pitchFamily="2" charset="2"/>
              <a:buChar char="§"/>
              <a:defRPr sz="1300" kern="1200">
                <a:solidFill>
                  <a:schemeClr val="tx1"/>
                </a:solidFill>
                <a:latin typeface="Arial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CC0000"/>
              </a:buClr>
            </a:pPr>
            <a:r>
              <a:rPr lang="en-US" altLang="zh-CN" sz="1600" b="1" dirty="0">
                <a:solidFill>
                  <a:srgbClr val="FF0000"/>
                </a:solidFill>
                <a:latin typeface="+mn-lt"/>
              </a:rPr>
              <a:t>52k</a:t>
            </a:r>
            <a:r>
              <a:rPr lang="zh-CN" altLang="en-US" sz="1600" dirty="0">
                <a:solidFill>
                  <a:srgbClr val="C00000"/>
                </a:solidFill>
                <a:latin typeface="+mn-lt"/>
              </a:rPr>
              <a:t> </a:t>
            </a:r>
            <a:r>
              <a:rPr lang="en-US" altLang="zh-CN" sz="1600" dirty="0">
                <a:latin typeface="+mn-lt"/>
              </a:rPr>
              <a:t>data</a:t>
            </a:r>
          </a:p>
        </p:txBody>
      </p:sp>
    </p:spTree>
    <p:extLst>
      <p:ext uri="{BB962C8B-B14F-4D97-AF65-F5344CB8AC3E}">
        <p14:creationId xmlns:p14="http://schemas.microsoft.com/office/powerpoint/2010/main" val="1573067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A13E6F-27DD-0531-B486-459CA654D4FA}"/>
              </a:ext>
            </a:extLst>
          </p:cNvPr>
          <p:cNvSpPr/>
          <p:nvPr/>
        </p:nvSpPr>
        <p:spPr>
          <a:xfrm>
            <a:off x="555625" y="4291543"/>
            <a:ext cx="8120831" cy="656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361" name="Rectangle 2">
                <a:extLst>
                  <a:ext uri="{FF2B5EF4-FFF2-40B4-BE49-F238E27FC236}">
                    <a16:creationId xmlns:a16="http://schemas.microsoft.com/office/drawing/2014/main" id="{8F4EB96E-2B9D-2E40-86BD-D060DCEE183C}"/>
                  </a:ext>
                </a:extLst>
              </p:cNvPr>
              <p:cNvSpPr>
                <a:spLocks noGrp="1" noChangeArrowheads="1"/>
              </p:cNvSpPr>
              <p:nvPr>
                <p:ph type="title"/>
              </p:nvPr>
            </p:nvSpPr>
            <p:spPr>
              <a:xfrm>
                <a:off x="394116" y="364048"/>
                <a:ext cx="7886700" cy="841375"/>
              </a:xfrm>
            </p:spPr>
            <p:txBody>
              <a:bodyPr/>
              <a:lstStyle/>
              <a:p>
                <a:pPr eaLnBrk="1" hangingPunct="1"/>
                <a:r>
                  <a:rPr lang="en-US" altLang="en-US" sz="2800" dirty="0"/>
                  <a:t>Part </a:t>
                </a:r>
                <a:r>
                  <a:rPr lang="en-US" altLang="zh-CN" sz="2800" dirty="0"/>
                  <a:t>2</a:t>
                </a:r>
                <a:r>
                  <a:rPr lang="zh-CN" altLang="en-US" sz="2800" dirty="0"/>
                  <a:t> </a:t>
                </a:r>
                <a14:m>
                  <m:oMath xmlns:m="http://schemas.openxmlformats.org/officeDocument/2006/math">
                    <m:r>
                      <a:rPr lang="zh-CN" altLang="en-US" sz="2800" i="1" smtClean="0">
                        <a:latin typeface="Cambria Math" panose="02040503050406030204" pitchFamily="18" charset="0"/>
                      </a:rPr>
                      <m:t>−</m:t>
                    </m:r>
                  </m:oMath>
                </a14:m>
                <a:r>
                  <a:rPr lang="zh-CN" altLang="en-US" sz="2800" dirty="0"/>
                  <a:t> </a:t>
                </a:r>
                <a:r>
                  <a:rPr lang="en-US" altLang="zh-CN" sz="2800" dirty="0"/>
                  <a:t>Supervised Fine-tuning (SFT)</a:t>
                </a:r>
                <a:endParaRPr lang="en-US" altLang="en-US" sz="2800" dirty="0"/>
              </a:p>
            </p:txBody>
          </p:sp>
        </mc:Choice>
        <mc:Fallback xmlns="">
          <p:sp>
            <p:nvSpPr>
              <p:cNvPr id="15361" name="Rectangle 2">
                <a:extLst>
                  <a:ext uri="{FF2B5EF4-FFF2-40B4-BE49-F238E27FC236}">
                    <a16:creationId xmlns:a16="http://schemas.microsoft.com/office/drawing/2014/main" id="{8F4EB96E-2B9D-2E40-86BD-D060DCEE183C}"/>
                  </a:ext>
                </a:extLst>
              </p:cNvPr>
              <p:cNvSpPr>
                <a:spLocks noGrp="1" noRot="1" noChangeAspect="1" noMove="1" noResize="1" noEditPoints="1" noAdjustHandles="1" noChangeArrowheads="1" noChangeShapeType="1" noTextEdit="1"/>
              </p:cNvSpPr>
              <p:nvPr>
                <p:ph type="title"/>
              </p:nvPr>
            </p:nvSpPr>
            <p:spPr>
              <a:xfrm>
                <a:off x="394116" y="364048"/>
                <a:ext cx="7886700" cy="841375"/>
              </a:xfrm>
              <a:blipFill>
                <a:blip r:embed="rId3"/>
                <a:stretch>
                  <a:fillRect l="-1610"/>
                </a:stretch>
              </a:blipFill>
            </p:spPr>
            <p:txBody>
              <a:bodyPr/>
              <a:lstStyle/>
              <a:p>
                <a:r>
                  <a:rPr lang="en-US">
                    <a:noFill/>
                  </a:rPr>
                  <a:t> </a:t>
                </a:r>
              </a:p>
            </p:txBody>
          </p:sp>
        </mc:Fallback>
      </mc:AlternateContent>
      <p:sp>
        <p:nvSpPr>
          <p:cNvPr id="5127" name="Rectangle 7">
            <a:extLst>
              <a:ext uri="{FF2B5EF4-FFF2-40B4-BE49-F238E27FC236}">
                <a16:creationId xmlns:a16="http://schemas.microsoft.com/office/drawing/2014/main" id="{54CC01CC-BED6-8648-95A3-EDA3AEF5F6C8}"/>
              </a:ext>
            </a:extLst>
          </p:cNvPr>
          <p:cNvSpPr>
            <a:spLocks noChangeArrowheads="1"/>
          </p:cNvSpPr>
          <p:nvPr/>
        </p:nvSpPr>
        <p:spPr bwMode="auto">
          <a:xfrm>
            <a:off x="-1544638" y="-50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tLang="en-US" sz="1800">
              <a:latin typeface="Arial" charset="0"/>
              <a:ea typeface="Osaka" charset="0"/>
            </a:endParaRPr>
          </a:p>
        </p:txBody>
      </p:sp>
      <p:sp>
        <p:nvSpPr>
          <p:cNvPr id="6" name="Rectangle 5">
            <a:extLst>
              <a:ext uri="{FF2B5EF4-FFF2-40B4-BE49-F238E27FC236}">
                <a16:creationId xmlns:a16="http://schemas.microsoft.com/office/drawing/2014/main" id="{4CE2AF9B-3BB7-8D4D-B383-C444CF8D8952}"/>
              </a:ext>
            </a:extLst>
          </p:cNvPr>
          <p:cNvSpPr txBox="1">
            <a:spLocks noChangeArrowheads="1"/>
          </p:cNvSpPr>
          <p:nvPr/>
        </p:nvSpPr>
        <p:spPr bwMode="auto">
          <a:xfrm>
            <a:off x="384113" y="25583"/>
            <a:ext cx="5105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defPPr>
              <a:defRPr lang="en-US"/>
            </a:defPPr>
            <a:lvl1pPr algn="l" rtl="0" eaLnBrk="0" fontAlgn="base" hangingPunct="0">
              <a:spcBef>
                <a:spcPct val="0"/>
              </a:spcBef>
              <a:spcAft>
                <a:spcPct val="0"/>
              </a:spcAft>
              <a:defRPr sz="1200" kern="1200">
                <a:solidFill>
                  <a:schemeClr val="bg1"/>
                </a:solidFill>
                <a:latin typeface="Arial" charset="0"/>
                <a:ea typeface="Osaka" charset="0"/>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Osaka" pitchFamily="-64" charset="-128"/>
                <a:cs typeface="+mn-cs"/>
              </a:defRPr>
            </a:lvl5pPr>
            <a:lvl6pPr marL="2286000" algn="l" defTabSz="914400" rtl="0" eaLnBrk="1" latinLnBrk="0" hangingPunct="1">
              <a:defRPr sz="2400" kern="1200">
                <a:solidFill>
                  <a:schemeClr val="tx1"/>
                </a:solidFill>
                <a:latin typeface="Arial" panose="020B0604020202020204" pitchFamily="34" charset="0"/>
                <a:ea typeface="Osaka" pitchFamily="-64" charset="-128"/>
                <a:cs typeface="+mn-cs"/>
              </a:defRPr>
            </a:lvl6pPr>
            <a:lvl7pPr marL="2743200" algn="l" defTabSz="914400" rtl="0" eaLnBrk="1" latinLnBrk="0" hangingPunct="1">
              <a:defRPr sz="2400" kern="1200">
                <a:solidFill>
                  <a:schemeClr val="tx1"/>
                </a:solidFill>
                <a:latin typeface="Arial" panose="020B0604020202020204" pitchFamily="34" charset="0"/>
                <a:ea typeface="Osaka" pitchFamily="-64" charset="-128"/>
                <a:cs typeface="+mn-cs"/>
              </a:defRPr>
            </a:lvl7pPr>
            <a:lvl8pPr marL="3200400" algn="l" defTabSz="914400" rtl="0" eaLnBrk="1" latinLnBrk="0" hangingPunct="1">
              <a:defRPr sz="2400" kern="1200">
                <a:solidFill>
                  <a:schemeClr val="tx1"/>
                </a:solidFill>
                <a:latin typeface="Arial" panose="020B0604020202020204" pitchFamily="34" charset="0"/>
                <a:ea typeface="Osaka" pitchFamily="-64" charset="-128"/>
                <a:cs typeface="+mn-cs"/>
              </a:defRPr>
            </a:lvl8pPr>
            <a:lvl9pPr marL="3657600" algn="l" defTabSz="914400" rtl="0" eaLnBrk="1" latinLnBrk="0" hangingPunct="1">
              <a:defRPr sz="2400" kern="1200">
                <a:solidFill>
                  <a:schemeClr val="tx1"/>
                </a:solidFill>
                <a:latin typeface="Arial" panose="020B0604020202020204" pitchFamily="34" charset="0"/>
                <a:ea typeface="Osaka" pitchFamily="-64" charset="-128"/>
                <a:cs typeface="+mn-cs"/>
              </a:defRPr>
            </a:lvl9pPr>
          </a:lstStyle>
          <a:p>
            <a:pPr>
              <a:defRPr/>
            </a:pPr>
            <a:r>
              <a:rPr lang="en-US" altLang="en-US" dirty="0"/>
              <a:t>Self-Consistency Benefits Large Language Model</a:t>
            </a:r>
          </a:p>
        </p:txBody>
      </p:sp>
      <p:sp>
        <p:nvSpPr>
          <p:cNvPr id="15362" name="Rectangle 3">
            <a:extLst>
              <a:ext uri="{FF2B5EF4-FFF2-40B4-BE49-F238E27FC236}">
                <a16:creationId xmlns:a16="http://schemas.microsoft.com/office/drawing/2014/main" id="{372681B8-D834-074E-991E-6B854CC594F4}"/>
              </a:ext>
            </a:extLst>
          </p:cNvPr>
          <p:cNvSpPr>
            <a:spLocks noGrp="1" noChangeArrowheads="1"/>
          </p:cNvSpPr>
          <p:nvPr>
            <p:ph idx="1"/>
          </p:nvPr>
        </p:nvSpPr>
        <p:spPr>
          <a:xfrm>
            <a:off x="412054" y="1205423"/>
            <a:ext cx="8479854" cy="1780661"/>
          </a:xfrm>
        </p:spPr>
        <p:txBody>
          <a:bodyPr/>
          <a:lstStyle/>
          <a:p>
            <a:pPr>
              <a:buClr>
                <a:srgbClr val="CC0000"/>
              </a:buClr>
            </a:pPr>
            <a:r>
              <a:rPr lang="en-US" altLang="en-US" sz="1600" b="1" dirty="0">
                <a:latin typeface="+mn-lt"/>
              </a:rPr>
              <a:t>Instruction Tuning</a:t>
            </a:r>
            <a:r>
              <a:rPr lang="en-US" altLang="zh-CN" sz="1600" dirty="0">
                <a:latin typeface="+mn-lt"/>
              </a:rPr>
              <a:t>:</a:t>
            </a:r>
            <a:r>
              <a:rPr lang="zh-CN" altLang="en-US" sz="1600" dirty="0">
                <a:latin typeface="+mn-lt"/>
              </a:rPr>
              <a:t> </a:t>
            </a:r>
            <a:r>
              <a:rPr lang="en-US" altLang="zh-CN" sz="1600" dirty="0">
                <a:latin typeface="+mn-lt"/>
              </a:rPr>
              <a:t>Highly relies on </a:t>
            </a:r>
            <a:r>
              <a:rPr lang="en-US" altLang="zh-CN" sz="1600" b="1" dirty="0">
                <a:solidFill>
                  <a:srgbClr val="FF0000"/>
                </a:solidFill>
                <a:latin typeface="+mn-lt"/>
              </a:rPr>
              <a:t>Data Engineering</a:t>
            </a:r>
          </a:p>
          <a:p>
            <a:pPr>
              <a:buClr>
                <a:srgbClr val="CC0000"/>
              </a:buClr>
            </a:pPr>
            <a:r>
              <a:rPr lang="en-US" altLang="zh-CN" sz="1600" dirty="0">
                <a:latin typeface="+mn-lt"/>
              </a:rPr>
              <a:t>Could fine-tuned by </a:t>
            </a:r>
            <a:r>
              <a:rPr lang="en-US" altLang="zh-CN" sz="1600" b="1" dirty="0">
                <a:solidFill>
                  <a:srgbClr val="FF0000"/>
                </a:solidFill>
                <a:latin typeface="+mn-lt"/>
              </a:rPr>
              <a:t>Low-Rank Adaptation</a:t>
            </a:r>
            <a:r>
              <a:rPr lang="zh-CN" altLang="en-US" sz="1600" b="1" dirty="0">
                <a:solidFill>
                  <a:srgbClr val="FF0000"/>
                </a:solidFill>
                <a:latin typeface="+mn-lt"/>
              </a:rPr>
              <a:t> </a:t>
            </a:r>
            <a:r>
              <a:rPr lang="en-US" altLang="zh-CN" sz="1600" b="1" dirty="0">
                <a:solidFill>
                  <a:srgbClr val="FF0000"/>
                </a:solidFill>
                <a:latin typeface="+mn-lt"/>
              </a:rPr>
              <a:t>(</a:t>
            </a:r>
            <a:r>
              <a:rPr lang="en-US" altLang="zh-CN" sz="1600" b="1" dirty="0" err="1">
                <a:solidFill>
                  <a:srgbClr val="FF0000"/>
                </a:solidFill>
                <a:latin typeface="+mn-lt"/>
              </a:rPr>
              <a:t>LoRA</a:t>
            </a:r>
            <a:r>
              <a:rPr lang="en-US" altLang="zh-CN" sz="1600" b="1" dirty="0">
                <a:solidFill>
                  <a:srgbClr val="FF0000"/>
                </a:solidFill>
                <a:latin typeface="+mn-lt"/>
              </a:rPr>
              <a:t>)</a:t>
            </a:r>
            <a:r>
              <a:rPr lang="zh-CN" altLang="en-US" sz="1600" b="1" dirty="0">
                <a:solidFill>
                  <a:srgbClr val="FF0000"/>
                </a:solidFill>
                <a:latin typeface="+mn-lt"/>
              </a:rPr>
              <a:t> </a:t>
            </a:r>
            <a:r>
              <a:rPr lang="en-US" altLang="zh-CN" sz="1600" baseline="30000" dirty="0">
                <a:latin typeface="+mn-lt"/>
              </a:rPr>
              <a:t>[1]</a:t>
            </a:r>
            <a:r>
              <a:rPr lang="zh-CN" altLang="en-US" sz="1600" baseline="30000" dirty="0">
                <a:latin typeface="+mn-lt"/>
              </a:rPr>
              <a:t> </a:t>
            </a:r>
            <a:r>
              <a:rPr lang="en-US" altLang="zh-CN" sz="1600" dirty="0">
                <a:latin typeface="+mn-lt"/>
              </a:rPr>
              <a:t>or</a:t>
            </a:r>
            <a:r>
              <a:rPr lang="en-US" altLang="zh-CN" sz="1600" b="1" dirty="0">
                <a:solidFill>
                  <a:srgbClr val="FF0000"/>
                </a:solidFill>
                <a:latin typeface="+mn-lt"/>
              </a:rPr>
              <a:t> </a:t>
            </a:r>
            <a:r>
              <a:rPr lang="en-US" altLang="zh-CN" sz="1600" dirty="0">
                <a:latin typeface="+mn-lt"/>
              </a:rPr>
              <a:t>its variants,</a:t>
            </a:r>
            <a:r>
              <a:rPr lang="zh-CN" altLang="en-US" sz="1600" dirty="0">
                <a:latin typeface="+mn-lt"/>
              </a:rPr>
              <a:t> </a:t>
            </a:r>
            <a:r>
              <a:rPr lang="en-US" altLang="zh-CN" sz="1600" i="1" dirty="0">
                <a:latin typeface="+mn-lt"/>
              </a:rPr>
              <a:t>e.g.</a:t>
            </a:r>
            <a:r>
              <a:rPr lang="en-US" altLang="zh-CN" sz="1600" dirty="0">
                <a:latin typeface="+mn-lt"/>
              </a:rPr>
              <a:t>,</a:t>
            </a:r>
            <a:r>
              <a:rPr lang="zh-CN" altLang="en-US" sz="1600" dirty="0">
                <a:latin typeface="+mn-lt"/>
              </a:rPr>
              <a:t> </a:t>
            </a:r>
            <a:r>
              <a:rPr lang="en-US" altLang="zh-CN" sz="1600" b="1" dirty="0" err="1">
                <a:solidFill>
                  <a:srgbClr val="FF0000"/>
                </a:solidFill>
                <a:latin typeface="+mn-lt"/>
              </a:rPr>
              <a:t>QLoRA</a:t>
            </a:r>
            <a:r>
              <a:rPr lang="zh-CN" altLang="en-US" sz="1600" dirty="0">
                <a:latin typeface="+mn-lt"/>
              </a:rPr>
              <a:t> </a:t>
            </a:r>
            <a:r>
              <a:rPr lang="en-US" altLang="zh-CN" sz="1600" baseline="30000" dirty="0">
                <a:latin typeface="+mn-lt"/>
              </a:rPr>
              <a:t>[2]</a:t>
            </a:r>
          </a:p>
          <a:p>
            <a:pPr>
              <a:buClr>
                <a:srgbClr val="CC0000"/>
              </a:buClr>
            </a:pPr>
            <a:r>
              <a:rPr lang="en-US" altLang="zh-CN" sz="1600" b="1" dirty="0">
                <a:solidFill>
                  <a:srgbClr val="FF0000"/>
                </a:solidFill>
                <a:latin typeface="+mn-lt"/>
              </a:rPr>
              <a:t>Unlock</a:t>
            </a:r>
            <a:r>
              <a:rPr lang="en-US" altLang="zh-CN" sz="1600" dirty="0">
                <a:latin typeface="+mn-lt"/>
              </a:rPr>
              <a:t>,</a:t>
            </a:r>
            <a:r>
              <a:rPr lang="zh-CN" altLang="en-US" sz="1600" dirty="0">
                <a:latin typeface="+mn-lt"/>
              </a:rPr>
              <a:t> </a:t>
            </a:r>
            <a:r>
              <a:rPr lang="en-US" altLang="zh-CN" sz="1600" dirty="0">
                <a:latin typeface="+mn-lt"/>
              </a:rPr>
              <a:t>not learn</a:t>
            </a:r>
          </a:p>
          <a:p>
            <a:pPr>
              <a:buClr>
                <a:srgbClr val="CC0000"/>
              </a:buClr>
            </a:pPr>
            <a:r>
              <a:rPr lang="en-US" altLang="zh-CN" sz="1600" b="1" dirty="0">
                <a:solidFill>
                  <a:srgbClr val="FF0000"/>
                </a:solidFill>
                <a:latin typeface="+mn-lt"/>
              </a:rPr>
              <a:t>Elicit</a:t>
            </a:r>
            <a:r>
              <a:rPr lang="en-US" altLang="zh-CN" sz="1600" dirty="0">
                <a:latin typeface="+mn-lt"/>
              </a:rPr>
              <a:t>,</a:t>
            </a:r>
            <a:r>
              <a:rPr lang="zh-CN" altLang="en-US" sz="1600" dirty="0">
                <a:latin typeface="+mn-lt"/>
              </a:rPr>
              <a:t> </a:t>
            </a:r>
            <a:r>
              <a:rPr lang="en-US" altLang="zh-CN" sz="1600" dirty="0">
                <a:latin typeface="+mn-lt"/>
              </a:rPr>
              <a:t>not inject</a:t>
            </a:r>
          </a:p>
        </p:txBody>
      </p:sp>
      <p:pic>
        <p:nvPicPr>
          <p:cNvPr id="4" name="Picture 3">
            <a:extLst>
              <a:ext uri="{FF2B5EF4-FFF2-40B4-BE49-F238E27FC236}">
                <a16:creationId xmlns:a16="http://schemas.microsoft.com/office/drawing/2014/main" id="{3B88788E-97D0-810E-7902-C730E7D6FC8B}"/>
              </a:ext>
            </a:extLst>
          </p:cNvPr>
          <p:cNvPicPr>
            <a:picLocks noChangeAspect="1"/>
          </p:cNvPicPr>
          <p:nvPr/>
        </p:nvPicPr>
        <p:blipFill rotWithShape="1">
          <a:blip r:embed="rId4"/>
          <a:srcRect b="55926"/>
          <a:stretch/>
        </p:blipFill>
        <p:spPr>
          <a:xfrm>
            <a:off x="235802" y="2660237"/>
            <a:ext cx="4446004" cy="1483200"/>
          </a:xfrm>
          <a:prstGeom prst="rect">
            <a:avLst/>
          </a:prstGeom>
        </p:spPr>
      </p:pic>
      <p:sp>
        <p:nvSpPr>
          <p:cNvPr id="5" name="TextBox 4">
            <a:extLst>
              <a:ext uri="{FF2B5EF4-FFF2-40B4-BE49-F238E27FC236}">
                <a16:creationId xmlns:a16="http://schemas.microsoft.com/office/drawing/2014/main" id="{3DF6BD58-176B-5A41-4A83-A20EA9F7C13B}"/>
              </a:ext>
            </a:extLst>
          </p:cNvPr>
          <p:cNvSpPr txBox="1"/>
          <p:nvPr/>
        </p:nvSpPr>
        <p:spPr>
          <a:xfrm>
            <a:off x="412054" y="4405301"/>
            <a:ext cx="9036496" cy="646331"/>
          </a:xfrm>
          <a:prstGeom prst="rect">
            <a:avLst/>
          </a:prstGeom>
          <a:noFill/>
        </p:spPr>
        <p:txBody>
          <a:bodyPr wrap="square">
            <a:spAutoFit/>
          </a:bodyPr>
          <a:lstStyle/>
          <a:p>
            <a:r>
              <a:rPr lang="en-US" altLang="zh-CN" sz="1200" dirty="0">
                <a:latin typeface="+mn-lt"/>
              </a:rPr>
              <a:t>Credits:</a:t>
            </a:r>
            <a:r>
              <a:rPr lang="zh-CN" altLang="en-US" sz="1200" dirty="0">
                <a:latin typeface="+mn-lt"/>
              </a:rPr>
              <a:t> </a:t>
            </a:r>
            <a:r>
              <a:rPr lang="en-US" altLang="zh-CN" sz="1200" dirty="0">
                <a:latin typeface="+mn-lt"/>
              </a:rPr>
              <a:t>Image:</a:t>
            </a:r>
            <a:r>
              <a:rPr lang="zh-CN" altLang="en-US" sz="1200" dirty="0">
                <a:latin typeface="+mn-lt"/>
              </a:rPr>
              <a:t> </a:t>
            </a:r>
            <a:r>
              <a:rPr lang="en-US" altLang="zh-CN" sz="1200" dirty="0">
                <a:latin typeface="+mn-lt"/>
                <a:hlinkClick r:id="rId5"/>
              </a:rPr>
              <a:t>Dr.</a:t>
            </a:r>
            <a:r>
              <a:rPr lang="zh-CN" altLang="en-US" sz="1200" dirty="0">
                <a:latin typeface="+mn-lt"/>
                <a:hlinkClick r:id="rId5"/>
              </a:rPr>
              <a:t> </a:t>
            </a:r>
            <a:r>
              <a:rPr lang="en-US" altLang="zh-CN" sz="1200" dirty="0">
                <a:latin typeface="+mn-lt"/>
                <a:hlinkClick r:id="rId5"/>
              </a:rPr>
              <a:t>Yao</a:t>
            </a:r>
            <a:r>
              <a:rPr lang="zh-CN" altLang="en-US" sz="1200" dirty="0">
                <a:latin typeface="+mn-lt"/>
                <a:hlinkClick r:id="rId5"/>
              </a:rPr>
              <a:t> </a:t>
            </a:r>
            <a:r>
              <a:rPr lang="en-US" altLang="zh-CN" sz="1200" dirty="0">
                <a:latin typeface="+mn-lt"/>
                <a:hlinkClick r:id="rId5"/>
              </a:rPr>
              <a:t>Fu</a:t>
            </a:r>
            <a:r>
              <a:rPr lang="en-US" altLang="zh-CN" sz="1200" dirty="0">
                <a:latin typeface="+mn-lt"/>
              </a:rPr>
              <a:t>,</a:t>
            </a:r>
            <a:r>
              <a:rPr lang="zh-CN" altLang="en-US" sz="1200" dirty="0">
                <a:latin typeface="+mn-lt"/>
              </a:rPr>
              <a:t> </a:t>
            </a:r>
            <a:r>
              <a:rPr lang="en-US" altLang="zh-CN" sz="1200" dirty="0">
                <a:latin typeface="+mn-lt"/>
              </a:rPr>
              <a:t>University of Edinburgh.</a:t>
            </a:r>
          </a:p>
          <a:p>
            <a:r>
              <a:rPr lang="en-US" altLang="zh-CN" sz="1200" dirty="0">
                <a:latin typeface="+mn-lt"/>
              </a:rPr>
              <a:t>[1]</a:t>
            </a:r>
            <a:r>
              <a:rPr lang="zh-CN" altLang="en-US" sz="1200" dirty="0">
                <a:latin typeface="+mn-lt"/>
              </a:rPr>
              <a:t> </a:t>
            </a:r>
            <a:r>
              <a:rPr lang="en-US" altLang="zh-CN" sz="1200" dirty="0">
                <a:latin typeface="+mn-lt"/>
              </a:rPr>
              <a:t>Hu</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 </a:t>
            </a:r>
            <a:r>
              <a:rPr lang="en-US" altLang="zh-CN" sz="1200" dirty="0" err="1">
                <a:latin typeface="+mn-lt"/>
              </a:rPr>
              <a:t>LoRA</a:t>
            </a:r>
            <a:r>
              <a:rPr lang="en-US" altLang="zh-CN" sz="1200" dirty="0">
                <a:latin typeface="+mn-lt"/>
              </a:rPr>
              <a:t>: Low-Rank Adaptation of Large Language Models,</a:t>
            </a:r>
            <a:r>
              <a:rPr lang="zh-CN" altLang="en-US" sz="1200" dirty="0">
                <a:latin typeface="+mn-lt"/>
              </a:rPr>
              <a:t> </a:t>
            </a:r>
            <a:r>
              <a:rPr lang="en-US" altLang="zh-CN" sz="1200" dirty="0">
                <a:latin typeface="+mn-lt"/>
              </a:rPr>
              <a:t>In ICLR’22.</a:t>
            </a:r>
          </a:p>
          <a:p>
            <a:r>
              <a:rPr lang="en-US" altLang="zh-CN" sz="1200" dirty="0">
                <a:latin typeface="+mn-lt"/>
              </a:rPr>
              <a:t>[2]</a:t>
            </a:r>
            <a:r>
              <a:rPr lang="zh-CN" altLang="en-US" sz="1200" dirty="0">
                <a:latin typeface="+mn-lt"/>
              </a:rPr>
              <a:t> </a:t>
            </a:r>
            <a:r>
              <a:rPr lang="en-HK" altLang="zh-CN" sz="1200" dirty="0" err="1">
                <a:latin typeface="+mn-lt"/>
              </a:rPr>
              <a:t>Dettmers</a:t>
            </a:r>
            <a:r>
              <a:rPr lang="zh-CN" altLang="en-US" sz="1200" dirty="0">
                <a:latin typeface="+mn-lt"/>
              </a:rPr>
              <a:t> </a:t>
            </a:r>
            <a:r>
              <a:rPr lang="en-US" altLang="zh-CN" sz="1200" i="1" dirty="0">
                <a:latin typeface="+mn-lt"/>
              </a:rPr>
              <a:t>et</a:t>
            </a:r>
            <a:r>
              <a:rPr lang="zh-CN" altLang="en-US" sz="1200" i="1" dirty="0">
                <a:latin typeface="+mn-lt"/>
              </a:rPr>
              <a:t> </a:t>
            </a:r>
            <a:r>
              <a:rPr lang="en-US" altLang="zh-CN" sz="1200" i="1" dirty="0">
                <a:latin typeface="+mn-lt"/>
              </a:rPr>
              <a:t>al.</a:t>
            </a:r>
            <a:r>
              <a:rPr lang="en-US" altLang="zh-CN" sz="1200" dirty="0">
                <a:latin typeface="+mn-lt"/>
              </a:rPr>
              <a:t>,</a:t>
            </a:r>
            <a:r>
              <a:rPr lang="zh-CN" altLang="en-US" sz="1200" dirty="0">
                <a:latin typeface="+mn-lt"/>
              </a:rPr>
              <a:t> </a:t>
            </a:r>
            <a:r>
              <a:rPr lang="en-HK" altLang="zh-CN" sz="1200" dirty="0" err="1">
                <a:latin typeface="+mn-lt"/>
              </a:rPr>
              <a:t>QLoRA</a:t>
            </a:r>
            <a:r>
              <a:rPr lang="en-HK" altLang="zh-CN" sz="1200" dirty="0">
                <a:latin typeface="+mn-lt"/>
              </a:rPr>
              <a:t>: Efficient Finetuning of Quantized LLMs</a:t>
            </a:r>
            <a:r>
              <a:rPr lang="en-US" altLang="zh-CN" sz="1200" dirty="0">
                <a:latin typeface="+mn-lt"/>
              </a:rPr>
              <a:t>,</a:t>
            </a:r>
            <a:r>
              <a:rPr lang="zh-CN" altLang="en-US" sz="1200" dirty="0">
                <a:latin typeface="+mn-lt"/>
              </a:rPr>
              <a:t> </a:t>
            </a:r>
            <a:r>
              <a:rPr lang="en-US" altLang="zh-CN" sz="1200" dirty="0">
                <a:latin typeface="+mn-lt"/>
              </a:rPr>
              <a:t>In arXiv’23.</a:t>
            </a:r>
            <a:endParaRPr lang="en-HK" altLang="zh-CN" sz="1200" dirty="0">
              <a:latin typeface="+mn-lt"/>
            </a:endParaRPr>
          </a:p>
        </p:txBody>
      </p:sp>
      <p:pic>
        <p:nvPicPr>
          <p:cNvPr id="7" name="Picture 6">
            <a:extLst>
              <a:ext uri="{FF2B5EF4-FFF2-40B4-BE49-F238E27FC236}">
                <a16:creationId xmlns:a16="http://schemas.microsoft.com/office/drawing/2014/main" id="{A75E4588-279D-DD9F-2801-DE17334C50E6}"/>
              </a:ext>
            </a:extLst>
          </p:cNvPr>
          <p:cNvPicPr>
            <a:picLocks noChangeAspect="1"/>
          </p:cNvPicPr>
          <p:nvPr/>
        </p:nvPicPr>
        <p:blipFill rotWithShape="1">
          <a:blip r:embed="rId4"/>
          <a:srcRect t="52298"/>
          <a:stretch/>
        </p:blipFill>
        <p:spPr>
          <a:xfrm>
            <a:off x="4681806" y="2660237"/>
            <a:ext cx="4107824" cy="1483200"/>
          </a:xfrm>
          <a:prstGeom prst="rect">
            <a:avLst/>
          </a:prstGeom>
        </p:spPr>
      </p:pic>
      <p:sp>
        <p:nvSpPr>
          <p:cNvPr id="9" name="TextBox 8">
            <a:extLst>
              <a:ext uri="{FF2B5EF4-FFF2-40B4-BE49-F238E27FC236}">
                <a16:creationId xmlns:a16="http://schemas.microsoft.com/office/drawing/2014/main" id="{F0AF74EC-F9A0-BB0F-FDF2-FB7CD81ADF9F}"/>
              </a:ext>
            </a:extLst>
          </p:cNvPr>
          <p:cNvSpPr txBox="1"/>
          <p:nvPr/>
        </p:nvSpPr>
        <p:spPr>
          <a:xfrm>
            <a:off x="3447294" y="3247948"/>
            <a:ext cx="404626" cy="307777"/>
          </a:xfrm>
          <a:prstGeom prst="rect">
            <a:avLst/>
          </a:prstGeom>
          <a:noFill/>
        </p:spPr>
        <p:txBody>
          <a:bodyPr wrap="square">
            <a:spAutoFit/>
          </a:bodyPr>
          <a:lstStyle/>
          <a:p>
            <a:r>
              <a:rPr lang="en-US" altLang="zh-CN" sz="1400" i="1" dirty="0">
                <a:latin typeface="+mn-lt"/>
              </a:rPr>
              <a:t>vs.</a:t>
            </a:r>
            <a:endParaRPr lang="en-US" sz="1400" i="1" dirty="0">
              <a:latin typeface="+mn-lt"/>
            </a:endParaRPr>
          </a:p>
        </p:txBody>
      </p:sp>
      <p:sp>
        <p:nvSpPr>
          <p:cNvPr id="10" name="TextBox 9">
            <a:extLst>
              <a:ext uri="{FF2B5EF4-FFF2-40B4-BE49-F238E27FC236}">
                <a16:creationId xmlns:a16="http://schemas.microsoft.com/office/drawing/2014/main" id="{776584E4-30C0-2B05-D0DC-0C9BD0696E0E}"/>
              </a:ext>
            </a:extLst>
          </p:cNvPr>
          <p:cNvSpPr txBox="1"/>
          <p:nvPr/>
        </p:nvSpPr>
        <p:spPr>
          <a:xfrm>
            <a:off x="7596336" y="3219822"/>
            <a:ext cx="404626" cy="307777"/>
          </a:xfrm>
          <a:prstGeom prst="rect">
            <a:avLst/>
          </a:prstGeom>
          <a:noFill/>
        </p:spPr>
        <p:txBody>
          <a:bodyPr wrap="square">
            <a:spAutoFit/>
          </a:bodyPr>
          <a:lstStyle/>
          <a:p>
            <a:r>
              <a:rPr lang="en-US" altLang="zh-CN" sz="1400" i="1" dirty="0">
                <a:latin typeface="+mn-lt"/>
              </a:rPr>
              <a:t>vs.</a:t>
            </a:r>
            <a:endParaRPr lang="en-US" sz="1400" i="1" dirty="0">
              <a:latin typeface="+mn-lt"/>
            </a:endParaRPr>
          </a:p>
        </p:txBody>
      </p:sp>
    </p:spTree>
    <p:extLst>
      <p:ext uri="{BB962C8B-B14F-4D97-AF65-F5344CB8AC3E}">
        <p14:creationId xmlns:p14="http://schemas.microsoft.com/office/powerpoint/2010/main" val="2287269937"/>
      </p:ext>
    </p:extLst>
  </p:cSld>
  <p:clrMapOvr>
    <a:masterClrMapping/>
  </p:clrMapOvr>
</p:sld>
</file>

<file path=ppt/theme/theme1.xml><?xml version="1.0" encoding="utf-8"?>
<a:theme xmlns:a="http://schemas.openxmlformats.org/drawingml/2006/main" name="Blank Presentatio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Intuit-09-12-2023" id="{B6D82FB0-AB4B-C54A-B4C9-19D3E1B22C38}" vid="{2289BEE4-7117-054C-8F23-8F477E5F10F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 Presentation</Template>
  <TotalTime>1597</TotalTime>
  <Words>2443</Words>
  <Application>Microsoft Macintosh PowerPoint</Application>
  <PresentationFormat>On-screen Show (16:9)</PresentationFormat>
  <Paragraphs>284</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 Bold</vt:lpstr>
      <vt:lpstr>Arial Regular</vt:lpstr>
      <vt:lpstr>Linux Libertine</vt:lpstr>
      <vt:lpstr>Arial</vt:lpstr>
      <vt:lpstr>Cambria Math</vt:lpstr>
      <vt:lpstr>Wingdings</vt:lpstr>
      <vt:lpstr>Blank Presentation</vt:lpstr>
      <vt:lpstr>Self-Consistency Benefits Large Language Models</vt:lpstr>
      <vt:lpstr>Outline</vt:lpstr>
      <vt:lpstr>Part 1 - Scaling Laws and Pre-training</vt:lpstr>
      <vt:lpstr>Part 1 - Scaling Laws and Pre-training</vt:lpstr>
      <vt:lpstr>Part 1 - Scaling Laws and Pre-training</vt:lpstr>
      <vt:lpstr>Part 1 - Scaling Laws and Pre-training</vt:lpstr>
      <vt:lpstr>PowerPoint Presentation</vt:lpstr>
      <vt:lpstr>Part 2 - Supervised Fine-tuning (SFT)</vt:lpstr>
      <vt:lpstr>Part 2 - Supervised Fine-tuning (SFT)</vt:lpstr>
      <vt:lpstr>Part 3 - Reinforcement Learning with Human Feedback</vt:lpstr>
      <vt:lpstr>PowerPoint Presentation</vt:lpstr>
      <vt:lpstr>PowerPoint Presentation</vt:lpstr>
      <vt:lpstr>PowerPoint Presentation</vt:lpstr>
      <vt:lpstr>PowerPoint Presentation</vt:lpstr>
      <vt:lpstr>Part 4 - Chain of Thought (CoT-prompting)</vt:lpstr>
      <vt:lpstr>Part 4 - Chain of Thought (CoT-prompting)</vt:lpstr>
      <vt:lpstr>Part 4 - Chain of Thought (CoT-prompting)</vt:lpstr>
      <vt:lpstr>Part 4 - Chain of Thought (CoT-prompting)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Part 5 - Self-consistency Benefits Reasoning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JiaBruce</dc:creator>
  <cp:lastModifiedBy>JiaBruce</cp:lastModifiedBy>
  <cp:revision>352</cp:revision>
  <cp:lastPrinted>2023-09-12T00:27:39Z</cp:lastPrinted>
  <dcterms:created xsi:type="dcterms:W3CDTF">2023-09-11T18:46:30Z</dcterms:created>
  <dcterms:modified xsi:type="dcterms:W3CDTF">2023-12-20T17:13:50Z</dcterms:modified>
</cp:coreProperties>
</file>